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pdf" ContentType="application/pd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684" r:id="rId2"/>
    <p:sldId id="438" r:id="rId3"/>
    <p:sldId id="723" r:id="rId4"/>
    <p:sldId id="724" r:id="rId5"/>
    <p:sldId id="726" r:id="rId6"/>
    <p:sldId id="728" r:id="rId7"/>
    <p:sldId id="771" r:id="rId8"/>
    <p:sldId id="772" r:id="rId9"/>
    <p:sldId id="775" r:id="rId10"/>
    <p:sldId id="773" r:id="rId11"/>
    <p:sldId id="774" r:id="rId12"/>
  </p:sldIdLst>
  <p:sldSz cx="9144000" cy="5143500" type="screen16x9"/>
  <p:notesSz cx="6797675" cy="9856788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5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C700"/>
    <a:srgbClr val="24435D"/>
    <a:srgbClr val="2AABC9"/>
    <a:srgbClr val="00444F"/>
    <a:srgbClr val="C3E3E0"/>
    <a:srgbClr val="86CDDB"/>
    <a:srgbClr val="6699FF"/>
    <a:srgbClr val="0D2A47"/>
    <a:srgbClr val="E95436"/>
    <a:srgbClr val="EA5B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444" autoAdjust="0"/>
  </p:normalViewPr>
  <p:slideViewPr>
    <p:cSldViewPr snapToGrid="0" snapToObjects="1">
      <p:cViewPr varScale="1">
        <p:scale>
          <a:sx n="90" d="100"/>
          <a:sy n="90" d="100"/>
        </p:scale>
        <p:origin x="610" y="72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7" d="100"/>
          <a:sy n="57" d="100"/>
        </p:scale>
        <p:origin x="-2862" y="-84"/>
      </p:cViewPr>
      <p:guideLst>
        <p:guide orient="horz" pos="3105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9CF683-6C27-A348-8CDD-8A372FD02A52}" type="datetimeFigureOut">
              <a:rPr lang="fr-FR" smtClean="0"/>
              <a:pPr/>
              <a:t>12/11/2021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9362238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4" y="9362238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F59D9-FE32-EA48-B28D-A1DAA02DDCD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95333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7EDFDE-7623-134A-A5FB-D59B5ABBED4E}" type="datetimeFigureOut">
              <a:rPr lang="fr-FR" smtClean="0"/>
              <a:t>12/11/2021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39775"/>
            <a:ext cx="6569075" cy="3695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681974"/>
            <a:ext cx="5438140" cy="44355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362238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4" y="9362238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150B92-F11C-3449-A54D-582E3C98FB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9770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150B92-F11C-3449-A54D-582E3C98FBA1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952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150B92-F11C-3449-A54D-582E3C98FBA1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7189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150B92-F11C-3449-A54D-582E3C98FBA1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7676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.pdf"/><Relationship Id="rId3" Type="http://schemas.openxmlformats.org/officeDocument/2006/relationships/image" Target="../media/image1.png"/><Relationship Id="rId21" Type="http://schemas.openxmlformats.org/officeDocument/2006/relationships/image" Target="../media/image5.png"/><Relationship Id="rId17" Type="http://schemas.openxmlformats.org/officeDocument/2006/relationships/image" Target="../media/image3.png"/><Relationship Id="rId2" Type="http://schemas.openxmlformats.org/officeDocument/2006/relationships/image" Target="../media/image1.pdf"/><Relationship Id="rId16" Type="http://schemas.openxmlformats.org/officeDocument/2006/relationships/image" Target="../media/image4.pdf"/><Relationship Id="rId20" Type="http://schemas.openxmlformats.org/officeDocument/2006/relationships/image" Target="../media/image8.pdf"/><Relationship Id="rId1" Type="http://schemas.openxmlformats.org/officeDocument/2006/relationships/slideMaster" Target="../slideMasters/slideMaster1.xml"/><Relationship Id="rId15" Type="http://schemas.openxmlformats.org/officeDocument/2006/relationships/image" Target="../media/image2.png"/><Relationship Id="rId23" Type="http://schemas.openxmlformats.org/officeDocument/2006/relationships/image" Target="../media/image6.png"/><Relationship Id="rId19" Type="http://schemas.openxmlformats.org/officeDocument/2006/relationships/image" Target="../media/image4.png"/><Relationship Id="rId14" Type="http://schemas.openxmlformats.org/officeDocument/2006/relationships/image" Target="../media/image2.pdf"/><Relationship Id="rId22" Type="http://schemas.openxmlformats.org/officeDocument/2006/relationships/image" Target="../media/image10.pdf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df"/><Relationship Id="rId13" Type="http://schemas.openxmlformats.org/officeDocument/2006/relationships/image" Target="../media/image11.jpeg"/><Relationship Id="rId3" Type="http://schemas.openxmlformats.org/officeDocument/2006/relationships/image" Target="../media/image9.png"/><Relationship Id="rId7" Type="http://schemas.openxmlformats.org/officeDocument/2006/relationships/image" Target="../media/image29.png"/><Relationship Id="rId12" Type="http://schemas.openxmlformats.org/officeDocument/2006/relationships/image" Target="../media/image10.png"/><Relationship Id="rId2" Type="http://schemas.openxmlformats.org/officeDocument/2006/relationships/image" Target="../media/image14.pd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0.pdf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openxmlformats.org/officeDocument/2006/relationships/image" Target="../media/image54.pdf"/><Relationship Id="rId4" Type="http://schemas.openxmlformats.org/officeDocument/2006/relationships/image" Target="../media/image48.pdf"/><Relationship Id="rId9" Type="http://schemas.openxmlformats.org/officeDocument/2006/relationships/image" Target="../media/image30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df"/><Relationship Id="rId13" Type="http://schemas.openxmlformats.org/officeDocument/2006/relationships/image" Target="../media/image31.png"/><Relationship Id="rId3" Type="http://schemas.openxmlformats.org/officeDocument/2006/relationships/image" Target="../media/image9.png"/><Relationship Id="rId7" Type="http://schemas.openxmlformats.org/officeDocument/2006/relationships/image" Target="../media/image28.png"/><Relationship Id="rId12" Type="http://schemas.openxmlformats.org/officeDocument/2006/relationships/image" Target="../media/image54.pdf"/><Relationship Id="rId2" Type="http://schemas.openxmlformats.org/officeDocument/2006/relationships/image" Target="../media/image14.pd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8.pdf"/><Relationship Id="rId11" Type="http://schemas.openxmlformats.org/officeDocument/2006/relationships/image" Target="../media/image30.png"/><Relationship Id="rId5" Type="http://schemas.openxmlformats.org/officeDocument/2006/relationships/image" Target="../media/image32.png"/><Relationship Id="rId15" Type="http://schemas.openxmlformats.org/officeDocument/2006/relationships/image" Target="../media/image11.jpeg"/><Relationship Id="rId10" Type="http://schemas.openxmlformats.org/officeDocument/2006/relationships/image" Target="../media/image52.pdf"/><Relationship Id="rId4" Type="http://schemas.openxmlformats.org/officeDocument/2006/relationships/image" Target="../media/image56.pdf"/><Relationship Id="rId9" Type="http://schemas.openxmlformats.org/officeDocument/2006/relationships/image" Target="../media/image29.png"/><Relationship Id="rId1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d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d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12" Type="http://schemas.openxmlformats.org/officeDocument/2006/relationships/image" Target="../media/image60.pdf"/><Relationship Id="rId2" Type="http://schemas.openxmlformats.org/officeDocument/2006/relationships/image" Target="../media/image16.pdf"/><Relationship Id="rId16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df"/><Relationship Id="rId11" Type="http://schemas.openxmlformats.org/officeDocument/2006/relationships/image" Target="../media/image33.png"/><Relationship Id="rId5" Type="http://schemas.openxmlformats.org/officeDocument/2006/relationships/image" Target="../media/image13.png"/><Relationship Id="rId15" Type="http://schemas.openxmlformats.org/officeDocument/2006/relationships/image" Target="../media/image35.png"/><Relationship Id="rId10" Type="http://schemas.openxmlformats.org/officeDocument/2006/relationships/image" Target="../media/image58.pdf"/><Relationship Id="rId4" Type="http://schemas.openxmlformats.org/officeDocument/2006/relationships/image" Target="../media/image18.pdf"/><Relationship Id="rId14" Type="http://schemas.openxmlformats.org/officeDocument/2006/relationships/image" Target="../media/image62.pdf"/></Relationships>
</file>

<file path=ppt/slideLayouts/_rels/slideLayout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12" Type="http://schemas.openxmlformats.org/officeDocument/2006/relationships/image" Target="../media/image60.pdf"/><Relationship Id="rId2" Type="http://schemas.openxmlformats.org/officeDocument/2006/relationships/image" Target="../media/image16.pdf"/><Relationship Id="rId16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df"/><Relationship Id="rId11" Type="http://schemas.openxmlformats.org/officeDocument/2006/relationships/image" Target="../media/image33.png"/><Relationship Id="rId5" Type="http://schemas.openxmlformats.org/officeDocument/2006/relationships/image" Target="../media/image13.png"/><Relationship Id="rId15" Type="http://schemas.openxmlformats.org/officeDocument/2006/relationships/image" Target="../media/image35.png"/><Relationship Id="rId10" Type="http://schemas.openxmlformats.org/officeDocument/2006/relationships/image" Target="../media/image58.pdf"/><Relationship Id="rId4" Type="http://schemas.openxmlformats.org/officeDocument/2006/relationships/image" Target="../media/image18.pdf"/><Relationship Id="rId14" Type="http://schemas.openxmlformats.org/officeDocument/2006/relationships/image" Target="../media/image62.pdf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df"/><Relationship Id="rId3" Type="http://schemas.openxmlformats.org/officeDocument/2006/relationships/image" Target="../media/image9.png"/><Relationship Id="rId7" Type="http://schemas.openxmlformats.org/officeDocument/2006/relationships/image" Target="../media/image37.png"/><Relationship Id="rId2" Type="http://schemas.openxmlformats.org/officeDocument/2006/relationships/image" Target="../media/image14.pd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6.pdf"/><Relationship Id="rId11" Type="http://schemas.openxmlformats.org/officeDocument/2006/relationships/image" Target="../media/image11.jpeg"/><Relationship Id="rId5" Type="http://schemas.openxmlformats.org/officeDocument/2006/relationships/image" Target="../media/image36.png"/><Relationship Id="rId10" Type="http://schemas.openxmlformats.org/officeDocument/2006/relationships/image" Target="../media/image10.png"/><Relationship Id="rId4" Type="http://schemas.openxmlformats.org/officeDocument/2006/relationships/image" Target="../media/image64.pdf"/><Relationship Id="rId9" Type="http://schemas.openxmlformats.org/officeDocument/2006/relationships/image" Target="../media/image3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d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d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d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d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d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jpeg"/><Relationship Id="rId2" Type="http://schemas.openxmlformats.org/officeDocument/2006/relationships/image" Target="../media/image14.pd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15.pdf"/></Relationships>
</file>

<file path=ppt/slideLayouts/_rels/slideLayout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12" Type="http://schemas.openxmlformats.org/officeDocument/2006/relationships/image" Target="../media/image26.pdf"/><Relationship Id="rId17" Type="http://schemas.openxmlformats.org/officeDocument/2006/relationships/image" Target="../media/image18.png"/><Relationship Id="rId2" Type="http://schemas.openxmlformats.org/officeDocument/2006/relationships/image" Target="../media/image16.pdf"/><Relationship Id="rId16" Type="http://schemas.openxmlformats.org/officeDocument/2006/relationships/image" Target="../media/image30.pd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df"/><Relationship Id="rId11" Type="http://schemas.openxmlformats.org/officeDocument/2006/relationships/image" Target="../media/image15.png"/><Relationship Id="rId5" Type="http://schemas.openxmlformats.org/officeDocument/2006/relationships/image" Target="../media/image13.png"/><Relationship Id="rId15" Type="http://schemas.openxmlformats.org/officeDocument/2006/relationships/image" Target="../media/image17.png"/><Relationship Id="rId10" Type="http://schemas.openxmlformats.org/officeDocument/2006/relationships/image" Target="../media/image24.pdf"/><Relationship Id="rId4" Type="http://schemas.openxmlformats.org/officeDocument/2006/relationships/image" Target="../media/image18.pdf"/><Relationship Id="rId14" Type="http://schemas.openxmlformats.org/officeDocument/2006/relationships/image" Target="../media/image28.pdf"/></Relationships>
</file>

<file path=ppt/slideLayouts/_rels/slideLayout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png"/><Relationship Id="rId18" Type="http://schemas.openxmlformats.org/officeDocument/2006/relationships/image" Target="../media/image40.pdf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12" Type="http://schemas.openxmlformats.org/officeDocument/2006/relationships/image" Target="../media/image34.pdf"/><Relationship Id="rId17" Type="http://schemas.openxmlformats.org/officeDocument/2006/relationships/image" Target="../media/image23.png"/><Relationship Id="rId2" Type="http://schemas.openxmlformats.org/officeDocument/2006/relationships/image" Target="../media/image16.pdf"/><Relationship Id="rId16" Type="http://schemas.openxmlformats.org/officeDocument/2006/relationships/image" Target="../media/image38.pdf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df"/><Relationship Id="rId11" Type="http://schemas.openxmlformats.org/officeDocument/2006/relationships/image" Target="../media/image20.png"/><Relationship Id="rId5" Type="http://schemas.openxmlformats.org/officeDocument/2006/relationships/image" Target="../media/image13.png"/><Relationship Id="rId15" Type="http://schemas.openxmlformats.org/officeDocument/2006/relationships/image" Target="../media/image22.png"/><Relationship Id="rId10" Type="http://schemas.openxmlformats.org/officeDocument/2006/relationships/image" Target="../media/image32.pdf"/><Relationship Id="rId19" Type="http://schemas.openxmlformats.org/officeDocument/2006/relationships/image" Target="../media/image24.png"/><Relationship Id="rId4" Type="http://schemas.openxmlformats.org/officeDocument/2006/relationships/image" Target="../media/image18.pdf"/><Relationship Id="rId14" Type="http://schemas.openxmlformats.org/officeDocument/2006/relationships/image" Target="../media/image36.pdf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df"/><Relationship Id="rId3" Type="http://schemas.openxmlformats.org/officeDocument/2006/relationships/image" Target="../media/image9.png"/><Relationship Id="rId7" Type="http://schemas.openxmlformats.org/officeDocument/2006/relationships/image" Target="../media/image26.png"/><Relationship Id="rId2" Type="http://schemas.openxmlformats.org/officeDocument/2006/relationships/image" Target="../media/image14.pd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4.pdf"/><Relationship Id="rId11" Type="http://schemas.openxmlformats.org/officeDocument/2006/relationships/image" Target="../media/image11.jpeg"/><Relationship Id="rId5" Type="http://schemas.openxmlformats.org/officeDocument/2006/relationships/image" Target="../media/image25.png"/><Relationship Id="rId10" Type="http://schemas.openxmlformats.org/officeDocument/2006/relationships/image" Target="../media/image10.png"/><Relationship Id="rId4" Type="http://schemas.openxmlformats.org/officeDocument/2006/relationships/image" Target="../media/image42.pdf"/><Relationship Id="rId9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1428965" y="1988881"/>
            <a:ext cx="6273800" cy="1514475"/>
          </a:xfrm>
          <a:prstGeom prst="rect">
            <a:avLst/>
          </a:prstGeom>
        </p:spPr>
      </p:pic>
      <p:sp>
        <p:nvSpPr>
          <p:cNvPr id="13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1428750" y="2392365"/>
            <a:ext cx="6273800" cy="700088"/>
          </a:xfrm>
        </p:spPr>
        <p:txBody>
          <a:bodyPr vert="horz" anchor="ctr">
            <a:noAutofit/>
          </a:bodyPr>
          <a:lstStyle>
            <a:lvl1pPr algn="ctr">
              <a:buNone/>
              <a:defRPr sz="2800" b="1" baseline="0">
                <a:solidFill>
                  <a:srgbClr val="FFFFFF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Titre de la présentation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6"/>
              <a:stretch>
                <a:fillRect/>
              </a:stretch>
            </p:blipFill>
          </mc:Choice>
          <mc:Fallback>
            <p:blipFill>
              <a:blip r:embed="rId17"/>
              <a:stretch>
                <a:fillRect/>
              </a:stretch>
            </p:blipFill>
          </mc:Fallback>
        </mc:AlternateContent>
        <p:spPr>
          <a:xfrm>
            <a:off x="6559765" y="666734"/>
            <a:ext cx="1143000" cy="109537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8"/>
              <a:stretch>
                <a:fillRect/>
              </a:stretch>
            </p:blipFill>
          </mc:Choice>
          <mc:Fallback>
            <p:blipFill>
              <a:blip r:embed="rId19"/>
              <a:stretch>
                <a:fillRect/>
              </a:stretch>
            </p:blipFill>
          </mc:Fallback>
        </mc:AlternateContent>
        <p:spPr>
          <a:xfrm>
            <a:off x="1428750" y="676259"/>
            <a:ext cx="4813300" cy="108585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0"/>
              <a:stretch>
                <a:fillRect/>
              </a:stretch>
            </p:blipFill>
          </mc:Choice>
          <mc:Fallback>
            <p:blipFill>
              <a:blip r:embed="rId21"/>
              <a:stretch>
                <a:fillRect/>
              </a:stretch>
            </p:blipFill>
          </mc:Fallback>
        </mc:AlternateContent>
        <p:spPr>
          <a:xfrm>
            <a:off x="2508250" y="3705371"/>
            <a:ext cx="4127500" cy="54292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2"/>
              <a:stretch>
                <a:fillRect/>
              </a:stretch>
            </p:blipFill>
          </mc:Choice>
          <mc:Fallback>
            <p:blipFill>
              <a:blip r:embed="rId23"/>
              <a:stretch>
                <a:fillRect/>
              </a:stretch>
            </p:blipFill>
          </mc:Fallback>
        </mc:AlternateContent>
        <p:spPr>
          <a:xfrm>
            <a:off x="1435100" y="4438650"/>
            <a:ext cx="6273800" cy="7048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35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06465" y="0"/>
            <a:ext cx="8420100" cy="657225"/>
          </a:xfrm>
          <a:prstGeom prst="rect">
            <a:avLst/>
          </a:prstGeom>
        </p:spPr>
      </p:pic>
      <p:sp>
        <p:nvSpPr>
          <p:cNvPr id="39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7854007" y="226571"/>
            <a:ext cx="860228" cy="305991"/>
          </a:xfrm>
        </p:spPr>
        <p:txBody>
          <a:bodyPr anchor="ctr"/>
          <a:lstStyle>
            <a:lvl1pPr algn="ctr">
              <a:buNone/>
              <a:defRPr sz="2400" b="1">
                <a:solidFill>
                  <a:srgbClr val="FFFFFF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44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2632386" y="226571"/>
            <a:ext cx="5024345" cy="305991"/>
          </a:xfrm>
        </p:spPr>
        <p:txBody>
          <a:bodyPr anchor="ctr">
            <a:normAutofit/>
          </a:bodyPr>
          <a:lstStyle>
            <a:lvl1pPr algn="ctr" rtl="0">
              <a:buNone/>
              <a:defRPr lang="fr-FR" sz="2400" baseline="0" smtClean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rtl="0"/>
            <a:r>
              <a:rPr lang="fr-FR" dirty="0"/>
              <a:t>Titre de la diapositive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874166" y="1533509"/>
            <a:ext cx="762000" cy="809625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2982378" y="1585897"/>
            <a:ext cx="812800" cy="70485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5141390" y="1557322"/>
            <a:ext cx="1041400" cy="76200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7529001" y="1533509"/>
            <a:ext cx="749300" cy="809625"/>
          </a:xfrm>
          <a:prstGeom prst="rect">
            <a:avLst/>
          </a:prstGeom>
        </p:spPr>
      </p:pic>
      <p:sp>
        <p:nvSpPr>
          <p:cNvPr id="20" name="Espace réservé du texte 16"/>
          <p:cNvSpPr>
            <a:spLocks noGrp="1"/>
          </p:cNvSpPr>
          <p:nvPr>
            <p:ph type="body" sz="quarter" idx="15" hasCustomPrompt="1"/>
          </p:nvPr>
        </p:nvSpPr>
        <p:spPr>
          <a:xfrm>
            <a:off x="476194" y="2596956"/>
            <a:ext cx="1697643" cy="304976"/>
          </a:xfrm>
        </p:spPr>
        <p:txBody>
          <a:bodyPr>
            <a:noAutofit/>
          </a:bodyPr>
          <a:lstStyle>
            <a:lvl1pPr algn="ctr">
              <a:buNone/>
              <a:defRPr sz="2800" b="1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35 %</a:t>
            </a:r>
          </a:p>
        </p:txBody>
      </p:sp>
      <p:sp>
        <p:nvSpPr>
          <p:cNvPr id="23" name="Espace réservé du texte 16"/>
          <p:cNvSpPr>
            <a:spLocks noGrp="1"/>
          </p:cNvSpPr>
          <p:nvPr>
            <p:ph type="body" sz="quarter" idx="18" hasCustomPrompt="1"/>
          </p:nvPr>
        </p:nvSpPr>
        <p:spPr>
          <a:xfrm>
            <a:off x="2660437" y="2596956"/>
            <a:ext cx="1697643" cy="304976"/>
          </a:xfrm>
        </p:spPr>
        <p:txBody>
          <a:bodyPr>
            <a:noAutofit/>
          </a:bodyPr>
          <a:lstStyle>
            <a:lvl1pPr algn="ctr">
              <a:buNone/>
              <a:defRPr sz="2800" b="1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35 %</a:t>
            </a:r>
          </a:p>
        </p:txBody>
      </p:sp>
      <p:sp>
        <p:nvSpPr>
          <p:cNvPr id="24" name="Espace réservé du texte 16"/>
          <p:cNvSpPr>
            <a:spLocks noGrp="1"/>
          </p:cNvSpPr>
          <p:nvPr>
            <p:ph type="body" sz="quarter" idx="19" hasCustomPrompt="1"/>
          </p:nvPr>
        </p:nvSpPr>
        <p:spPr>
          <a:xfrm>
            <a:off x="4844680" y="2596956"/>
            <a:ext cx="1697643" cy="304976"/>
          </a:xfrm>
        </p:spPr>
        <p:txBody>
          <a:bodyPr>
            <a:noAutofit/>
          </a:bodyPr>
          <a:lstStyle>
            <a:lvl1pPr algn="ctr">
              <a:buNone/>
              <a:defRPr sz="2800" b="1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20 %</a:t>
            </a:r>
          </a:p>
        </p:txBody>
      </p:sp>
      <p:sp>
        <p:nvSpPr>
          <p:cNvPr id="25" name="Espace réservé du texte 16"/>
          <p:cNvSpPr>
            <a:spLocks noGrp="1"/>
          </p:cNvSpPr>
          <p:nvPr>
            <p:ph type="body" sz="quarter" idx="20" hasCustomPrompt="1"/>
          </p:nvPr>
        </p:nvSpPr>
        <p:spPr>
          <a:xfrm>
            <a:off x="7028923" y="2596956"/>
            <a:ext cx="1697643" cy="304976"/>
          </a:xfrm>
        </p:spPr>
        <p:txBody>
          <a:bodyPr>
            <a:noAutofit/>
          </a:bodyPr>
          <a:lstStyle>
            <a:lvl1pPr algn="ctr">
              <a:buNone/>
              <a:defRPr sz="2800" b="1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10 %</a:t>
            </a:r>
          </a:p>
        </p:txBody>
      </p:sp>
      <p:sp>
        <p:nvSpPr>
          <p:cNvPr id="26" name="Espace réservé du texte 2"/>
          <p:cNvSpPr>
            <a:spLocks noGrp="1"/>
          </p:cNvSpPr>
          <p:nvPr>
            <p:ph type="body" idx="1"/>
          </p:nvPr>
        </p:nvSpPr>
        <p:spPr>
          <a:xfrm>
            <a:off x="204574" y="3136714"/>
            <a:ext cx="2183027" cy="1125140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"/>
          <p:cNvSpPr>
            <a:spLocks noGrp="1"/>
          </p:cNvSpPr>
          <p:nvPr>
            <p:ph type="body" idx="21"/>
          </p:nvPr>
        </p:nvSpPr>
        <p:spPr>
          <a:xfrm>
            <a:off x="2387601" y="3136714"/>
            <a:ext cx="2183027" cy="1125140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"/>
          <p:cNvSpPr>
            <a:spLocks noGrp="1"/>
          </p:cNvSpPr>
          <p:nvPr>
            <p:ph type="body" idx="22"/>
          </p:nvPr>
        </p:nvSpPr>
        <p:spPr>
          <a:xfrm>
            <a:off x="4570628" y="3136714"/>
            <a:ext cx="2183027" cy="1125140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"/>
          <p:cNvSpPr>
            <a:spLocks noGrp="1"/>
          </p:cNvSpPr>
          <p:nvPr>
            <p:ph type="body" idx="23"/>
          </p:nvPr>
        </p:nvSpPr>
        <p:spPr>
          <a:xfrm>
            <a:off x="6753655" y="3136714"/>
            <a:ext cx="2183027" cy="1125140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21" name="Picture 2" descr="P:\Pôle Evenementiel\BIOFIT\BIOFIT 2016\COMMUNICATION\LOGOS\BioFIT 2016\Logo BioFIT 2016_150x75 px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65" y="55003"/>
            <a:ext cx="2013654" cy="75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:\Pôle Evenementiel\BIOFIT\BIOFIT 2016\COMMUNICATION\LOGOS\BioFIT 2016\logo_2016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65" y="112318"/>
            <a:ext cx="2013654" cy="56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35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06465" y="0"/>
            <a:ext cx="8420100" cy="657225"/>
          </a:xfrm>
          <a:prstGeom prst="rect">
            <a:avLst/>
          </a:prstGeom>
        </p:spPr>
      </p:pic>
      <p:sp>
        <p:nvSpPr>
          <p:cNvPr id="39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7854007" y="226571"/>
            <a:ext cx="860228" cy="305991"/>
          </a:xfrm>
        </p:spPr>
        <p:txBody>
          <a:bodyPr anchor="ctr"/>
          <a:lstStyle>
            <a:lvl1pPr algn="ctr">
              <a:buNone/>
              <a:defRPr sz="2400" b="1">
                <a:solidFill>
                  <a:srgbClr val="FFFFFF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44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2632386" y="226571"/>
            <a:ext cx="5024345" cy="305991"/>
          </a:xfrm>
        </p:spPr>
        <p:txBody>
          <a:bodyPr anchor="ctr">
            <a:normAutofit/>
          </a:bodyPr>
          <a:lstStyle>
            <a:lvl1pPr algn="ctr" rtl="0">
              <a:buNone/>
              <a:defRPr lang="fr-FR" sz="2400" baseline="0" smtClean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rtl="0"/>
            <a:r>
              <a:rPr lang="fr-FR" dirty="0"/>
              <a:t>Titre de la diapositive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121085" y="1546229"/>
            <a:ext cx="3022600" cy="2266950"/>
          </a:xfrm>
          <a:prstGeom prst="rect">
            <a:avLst/>
          </a:prstGeom>
        </p:spPr>
      </p:pic>
      <p:sp>
        <p:nvSpPr>
          <p:cNvPr id="22" name="Espace réservé du texte 16"/>
          <p:cNvSpPr>
            <a:spLocks noGrp="1"/>
          </p:cNvSpPr>
          <p:nvPr>
            <p:ph type="body" sz="quarter" idx="15" hasCustomPrompt="1"/>
          </p:nvPr>
        </p:nvSpPr>
        <p:spPr>
          <a:xfrm>
            <a:off x="3515728" y="1393741"/>
            <a:ext cx="1697643" cy="304976"/>
          </a:xfrm>
        </p:spPr>
        <p:txBody>
          <a:bodyPr>
            <a:noAutofit/>
          </a:bodyPr>
          <a:lstStyle>
            <a:lvl1pPr algn="ctr">
              <a:buNone/>
              <a:defRPr sz="2400" b="1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35 %</a:t>
            </a:r>
          </a:p>
        </p:txBody>
      </p:sp>
      <p:sp>
        <p:nvSpPr>
          <p:cNvPr id="30" name="Espace réservé du texte 16"/>
          <p:cNvSpPr>
            <a:spLocks noGrp="1"/>
          </p:cNvSpPr>
          <p:nvPr>
            <p:ph type="body" sz="quarter" idx="18" hasCustomPrompt="1"/>
          </p:nvPr>
        </p:nvSpPr>
        <p:spPr>
          <a:xfrm>
            <a:off x="137529" y="1698718"/>
            <a:ext cx="1200205" cy="304976"/>
          </a:xfrm>
        </p:spPr>
        <p:txBody>
          <a:bodyPr>
            <a:noAutofit/>
          </a:bodyPr>
          <a:lstStyle>
            <a:lvl1pPr algn="ctr">
              <a:buNone/>
              <a:defRPr sz="2400" b="1" i="0">
                <a:solidFill>
                  <a:srgbClr val="6E7890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10 %</a:t>
            </a:r>
          </a:p>
        </p:txBody>
      </p:sp>
      <p:sp>
        <p:nvSpPr>
          <p:cNvPr id="31" name="Espace réservé du texte 16"/>
          <p:cNvSpPr>
            <a:spLocks noGrp="1"/>
          </p:cNvSpPr>
          <p:nvPr>
            <p:ph type="body" sz="quarter" idx="19" hasCustomPrompt="1"/>
          </p:nvPr>
        </p:nvSpPr>
        <p:spPr>
          <a:xfrm>
            <a:off x="137529" y="3238329"/>
            <a:ext cx="1200205" cy="304976"/>
          </a:xfrm>
        </p:spPr>
        <p:txBody>
          <a:bodyPr>
            <a:noAutofit/>
          </a:bodyPr>
          <a:lstStyle>
            <a:lvl1pPr algn="ctr">
              <a:buNone/>
              <a:defRPr sz="2400" b="1" i="0">
                <a:solidFill>
                  <a:srgbClr val="F8C8B6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20 %</a:t>
            </a:r>
          </a:p>
        </p:txBody>
      </p:sp>
      <p:sp>
        <p:nvSpPr>
          <p:cNvPr id="32" name="Espace réservé du texte 16"/>
          <p:cNvSpPr>
            <a:spLocks noGrp="1"/>
          </p:cNvSpPr>
          <p:nvPr>
            <p:ph type="body" sz="quarter" idx="20" hasCustomPrompt="1"/>
          </p:nvPr>
        </p:nvSpPr>
        <p:spPr>
          <a:xfrm>
            <a:off x="4013166" y="3238329"/>
            <a:ext cx="1200205" cy="304976"/>
          </a:xfrm>
        </p:spPr>
        <p:txBody>
          <a:bodyPr>
            <a:noAutofit/>
          </a:bodyPr>
          <a:lstStyle>
            <a:lvl1pPr algn="ctr">
              <a:buNone/>
              <a:defRPr sz="2400" b="1" i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35 %</a:t>
            </a:r>
          </a:p>
        </p:txBody>
      </p:sp>
      <p:pic>
        <p:nvPicPr>
          <p:cNvPr id="33" name="Image 32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5479862" y="1266004"/>
            <a:ext cx="407338" cy="432796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5466285" y="2105931"/>
            <a:ext cx="434495" cy="376789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5405185" y="2889851"/>
            <a:ext cx="556695" cy="407339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5483258" y="3704321"/>
            <a:ext cx="400549" cy="432797"/>
          </a:xfrm>
          <a:prstGeom prst="rect">
            <a:avLst/>
          </a:prstGeom>
        </p:spPr>
      </p:pic>
      <p:sp>
        <p:nvSpPr>
          <p:cNvPr id="38" name="Rectangle 37"/>
          <p:cNvSpPr/>
          <p:nvPr userDrawn="1"/>
        </p:nvSpPr>
        <p:spPr>
          <a:xfrm>
            <a:off x="6256854" y="1454154"/>
            <a:ext cx="245533" cy="184150"/>
          </a:xfrm>
          <a:prstGeom prst="rect">
            <a:avLst/>
          </a:prstGeom>
          <a:solidFill>
            <a:srgbClr val="E85C44"/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24435D"/>
              </a:solidFill>
            </a:endParaRPr>
          </a:p>
        </p:txBody>
      </p:sp>
      <p:sp>
        <p:nvSpPr>
          <p:cNvPr id="40" name="Rectangle 39"/>
          <p:cNvSpPr/>
          <p:nvPr userDrawn="1"/>
        </p:nvSpPr>
        <p:spPr>
          <a:xfrm>
            <a:off x="6256854" y="2251080"/>
            <a:ext cx="245533" cy="184150"/>
          </a:xfrm>
          <a:prstGeom prst="rect">
            <a:avLst/>
          </a:prstGeom>
          <a:solidFill>
            <a:srgbClr val="24435D"/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24435D"/>
              </a:solidFill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6256854" y="3048005"/>
            <a:ext cx="245533" cy="184150"/>
          </a:xfrm>
          <a:prstGeom prst="rect">
            <a:avLst/>
          </a:prstGeom>
          <a:solidFill>
            <a:srgbClr val="24435D"/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24435D"/>
              </a:solidFill>
            </a:endParaRPr>
          </a:p>
        </p:txBody>
      </p:sp>
      <p:sp>
        <p:nvSpPr>
          <p:cNvPr id="42" name="Rectangle 41"/>
          <p:cNvSpPr/>
          <p:nvPr userDrawn="1"/>
        </p:nvSpPr>
        <p:spPr>
          <a:xfrm>
            <a:off x="6256854" y="3844931"/>
            <a:ext cx="245533" cy="184150"/>
          </a:xfrm>
          <a:prstGeom prst="rect">
            <a:avLst/>
          </a:prstGeom>
          <a:solidFill>
            <a:srgbClr val="F8C8B6"/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24435D"/>
              </a:solidFill>
            </a:endParaRPr>
          </a:p>
        </p:txBody>
      </p:sp>
      <p:sp>
        <p:nvSpPr>
          <p:cNvPr id="43" name="Espace réservé du texte 2"/>
          <p:cNvSpPr>
            <a:spLocks noGrp="1"/>
          </p:cNvSpPr>
          <p:nvPr>
            <p:ph type="body" idx="22" hasCustomPrompt="1"/>
          </p:nvPr>
        </p:nvSpPr>
        <p:spPr>
          <a:xfrm>
            <a:off x="6629393" y="1266004"/>
            <a:ext cx="2311400" cy="568511"/>
          </a:xfrm>
        </p:spPr>
        <p:txBody>
          <a:bodyPr anchor="t">
            <a:noAutofit/>
          </a:bodyPr>
          <a:lstStyle>
            <a:lvl1pPr marL="0" indent="0" algn="l">
              <a:buNone/>
              <a:defRPr sz="180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err="1"/>
              <a:t>TTOs</a:t>
            </a:r>
            <a:r>
              <a:rPr lang="fr-FR" dirty="0"/>
              <a:t>, </a:t>
            </a:r>
            <a:r>
              <a:rPr lang="fr-FR" dirty="0" err="1"/>
              <a:t>research</a:t>
            </a:r>
            <a:r>
              <a:rPr lang="fr-FR" dirty="0"/>
              <a:t>,</a:t>
            </a:r>
          </a:p>
          <a:p>
            <a:pPr lvl="0"/>
            <a:r>
              <a:rPr lang="fr-FR" dirty="0"/>
              <a:t>Institutes, </a:t>
            </a:r>
            <a:r>
              <a:rPr lang="fr-FR" dirty="0" err="1"/>
              <a:t>Academics</a:t>
            </a:r>
            <a:endParaRPr lang="fr-FR" dirty="0"/>
          </a:p>
        </p:txBody>
      </p:sp>
      <p:sp>
        <p:nvSpPr>
          <p:cNvPr id="45" name="Espace réservé du texte 2"/>
          <p:cNvSpPr>
            <a:spLocks noGrp="1"/>
          </p:cNvSpPr>
          <p:nvPr>
            <p:ph type="body" idx="23" hasCustomPrompt="1"/>
          </p:nvPr>
        </p:nvSpPr>
        <p:spPr>
          <a:xfrm>
            <a:off x="6629393" y="2067830"/>
            <a:ext cx="2311400" cy="568511"/>
          </a:xfrm>
        </p:spPr>
        <p:txBody>
          <a:bodyPr anchor="t">
            <a:noAutofit/>
          </a:bodyPr>
          <a:lstStyle>
            <a:lvl1pPr marL="0" indent="0" algn="l">
              <a:buNone/>
              <a:defRPr sz="180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err="1"/>
              <a:t>TTOs</a:t>
            </a:r>
            <a:r>
              <a:rPr lang="fr-FR" dirty="0"/>
              <a:t>, </a:t>
            </a:r>
            <a:r>
              <a:rPr lang="fr-FR" dirty="0" err="1"/>
              <a:t>research</a:t>
            </a:r>
            <a:r>
              <a:rPr lang="fr-FR" dirty="0"/>
              <a:t>,</a:t>
            </a:r>
          </a:p>
          <a:p>
            <a:pPr lvl="0"/>
            <a:r>
              <a:rPr lang="fr-FR" dirty="0"/>
              <a:t>Institutes, </a:t>
            </a:r>
            <a:r>
              <a:rPr lang="fr-FR" dirty="0" err="1"/>
              <a:t>Academics</a:t>
            </a:r>
            <a:endParaRPr lang="fr-FR" dirty="0"/>
          </a:p>
        </p:txBody>
      </p:sp>
      <p:sp>
        <p:nvSpPr>
          <p:cNvPr id="46" name="Espace réservé du texte 2"/>
          <p:cNvSpPr>
            <a:spLocks noGrp="1"/>
          </p:cNvSpPr>
          <p:nvPr>
            <p:ph type="body" idx="24" hasCustomPrompt="1"/>
          </p:nvPr>
        </p:nvSpPr>
        <p:spPr>
          <a:xfrm>
            <a:off x="6629393" y="2889852"/>
            <a:ext cx="2311400" cy="568511"/>
          </a:xfrm>
        </p:spPr>
        <p:txBody>
          <a:bodyPr anchor="t">
            <a:noAutofit/>
          </a:bodyPr>
          <a:lstStyle>
            <a:lvl1pPr marL="0" indent="0" algn="l">
              <a:buNone/>
              <a:defRPr sz="180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err="1"/>
              <a:t>TTOs</a:t>
            </a:r>
            <a:r>
              <a:rPr lang="fr-FR" dirty="0"/>
              <a:t>, </a:t>
            </a:r>
            <a:r>
              <a:rPr lang="fr-FR" dirty="0" err="1"/>
              <a:t>research</a:t>
            </a:r>
            <a:r>
              <a:rPr lang="fr-FR" dirty="0"/>
              <a:t>,</a:t>
            </a:r>
          </a:p>
          <a:p>
            <a:pPr lvl="0"/>
            <a:r>
              <a:rPr lang="fr-FR" dirty="0"/>
              <a:t>Institutes, </a:t>
            </a:r>
            <a:r>
              <a:rPr lang="fr-FR" dirty="0" err="1"/>
              <a:t>Academics</a:t>
            </a:r>
            <a:endParaRPr lang="fr-FR" dirty="0"/>
          </a:p>
        </p:txBody>
      </p:sp>
      <p:sp>
        <p:nvSpPr>
          <p:cNvPr id="47" name="Espace réservé du texte 2"/>
          <p:cNvSpPr>
            <a:spLocks noGrp="1"/>
          </p:cNvSpPr>
          <p:nvPr>
            <p:ph type="body" idx="25" hasCustomPrompt="1"/>
          </p:nvPr>
        </p:nvSpPr>
        <p:spPr>
          <a:xfrm>
            <a:off x="6629393" y="3704322"/>
            <a:ext cx="2311400" cy="568511"/>
          </a:xfrm>
        </p:spPr>
        <p:txBody>
          <a:bodyPr anchor="t">
            <a:noAutofit/>
          </a:bodyPr>
          <a:lstStyle>
            <a:lvl1pPr marL="0" indent="0" algn="l">
              <a:buNone/>
              <a:defRPr sz="180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err="1"/>
              <a:t>TTOs</a:t>
            </a:r>
            <a:r>
              <a:rPr lang="fr-FR" dirty="0"/>
              <a:t>, </a:t>
            </a:r>
            <a:r>
              <a:rPr lang="fr-FR" dirty="0" err="1"/>
              <a:t>research</a:t>
            </a:r>
            <a:r>
              <a:rPr lang="fr-FR" dirty="0"/>
              <a:t>,</a:t>
            </a:r>
          </a:p>
          <a:p>
            <a:pPr lvl="0"/>
            <a:r>
              <a:rPr lang="fr-FR" dirty="0"/>
              <a:t>Institutes, </a:t>
            </a:r>
            <a:r>
              <a:rPr lang="fr-FR" dirty="0" err="1"/>
              <a:t>Academics</a:t>
            </a:r>
            <a:endParaRPr lang="fr-FR" dirty="0"/>
          </a:p>
        </p:txBody>
      </p:sp>
      <p:pic>
        <p:nvPicPr>
          <p:cNvPr id="23" name="Picture 2" descr="P:\Pôle Evenementiel\BIOFIT\BIOFIT 2016\COMMUNICATION\LOGOS\BioFIT 2016\Logo BioFIT 2016_150x75 px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65" y="55003"/>
            <a:ext cx="2013654" cy="75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P:\Pôle Evenementiel\BIOFIT\BIOFIT 2016\COMMUNICATION\LOGOS\BioFIT 2016\logo_2016.jp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65" y="112318"/>
            <a:ext cx="2013654" cy="56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35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06465" y="0"/>
            <a:ext cx="8420100" cy="657225"/>
          </a:xfrm>
          <a:prstGeom prst="rect">
            <a:avLst/>
          </a:prstGeom>
        </p:spPr>
      </p:pic>
      <p:sp>
        <p:nvSpPr>
          <p:cNvPr id="39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7854007" y="226571"/>
            <a:ext cx="860228" cy="305991"/>
          </a:xfrm>
        </p:spPr>
        <p:txBody>
          <a:bodyPr anchor="ctr"/>
          <a:lstStyle>
            <a:lvl1pPr algn="ctr">
              <a:buNone/>
              <a:defRPr sz="2400" b="1">
                <a:solidFill>
                  <a:srgbClr val="FFFFFF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44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2632386" y="226571"/>
            <a:ext cx="5024345" cy="305991"/>
          </a:xfrm>
        </p:spPr>
        <p:txBody>
          <a:bodyPr anchor="ctr">
            <a:normAutofit/>
          </a:bodyPr>
          <a:lstStyle>
            <a:lvl1pPr algn="ctr" rtl="0">
              <a:buNone/>
              <a:defRPr lang="fr-FR" sz="2400" baseline="0" smtClean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rtl="0"/>
            <a:r>
              <a:rPr lang="fr-FR" dirty="0"/>
              <a:t>Titre de la diapositive</a:t>
            </a:r>
          </a:p>
        </p:txBody>
      </p:sp>
      <p:sp>
        <p:nvSpPr>
          <p:cNvPr id="23" name="Espace réservé du texte 16"/>
          <p:cNvSpPr>
            <a:spLocks noGrp="1"/>
          </p:cNvSpPr>
          <p:nvPr>
            <p:ph type="body" sz="quarter" idx="18" hasCustomPrompt="1"/>
          </p:nvPr>
        </p:nvSpPr>
        <p:spPr>
          <a:xfrm>
            <a:off x="986190" y="920575"/>
            <a:ext cx="7171620" cy="304976"/>
          </a:xfrm>
        </p:spPr>
        <p:txBody>
          <a:bodyPr>
            <a:noAutofit/>
          </a:bodyPr>
          <a:lstStyle>
            <a:lvl1pPr algn="ctr">
              <a:buNone/>
              <a:defRPr sz="2400" b="1" i="0" baseline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Clusters, Pôles de compétitivité</a:t>
            </a:r>
          </a:p>
        </p:txBody>
      </p:sp>
      <p:sp>
        <p:nvSpPr>
          <p:cNvPr id="24" name="Espace réservé du texte 16"/>
          <p:cNvSpPr>
            <a:spLocks noGrp="1"/>
          </p:cNvSpPr>
          <p:nvPr>
            <p:ph type="body" sz="quarter" idx="19" hasCustomPrompt="1"/>
          </p:nvPr>
        </p:nvSpPr>
        <p:spPr>
          <a:xfrm>
            <a:off x="986190" y="2768425"/>
            <a:ext cx="7171620" cy="304976"/>
          </a:xfrm>
        </p:spPr>
        <p:txBody>
          <a:bodyPr>
            <a:noAutofit/>
          </a:bodyPr>
          <a:lstStyle>
            <a:lvl1pPr algn="ctr">
              <a:buNone/>
              <a:defRPr sz="2400" b="1" i="0" baseline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Associations professionnelles</a:t>
            </a:r>
          </a:p>
        </p:txBody>
      </p:sp>
      <p:sp>
        <p:nvSpPr>
          <p:cNvPr id="26" name="Espace réservé pour une image  25"/>
          <p:cNvSpPr>
            <a:spLocks noGrp="1"/>
          </p:cNvSpPr>
          <p:nvPr>
            <p:ph type="pic" sz="quarter" idx="20"/>
          </p:nvPr>
        </p:nvSpPr>
        <p:spPr>
          <a:xfrm>
            <a:off x="385321" y="1619250"/>
            <a:ext cx="1138679" cy="666750"/>
          </a:xfrm>
        </p:spPr>
        <p:txBody>
          <a:bodyPr/>
          <a:lstStyle/>
          <a:p>
            <a:endParaRPr lang="fr-FR"/>
          </a:p>
        </p:txBody>
      </p:sp>
      <p:sp>
        <p:nvSpPr>
          <p:cNvPr id="51" name="Espace réservé pour une image  25"/>
          <p:cNvSpPr>
            <a:spLocks noGrp="1"/>
          </p:cNvSpPr>
          <p:nvPr>
            <p:ph type="pic" sz="quarter" idx="21"/>
          </p:nvPr>
        </p:nvSpPr>
        <p:spPr>
          <a:xfrm>
            <a:off x="1825951" y="1619250"/>
            <a:ext cx="1138679" cy="666750"/>
          </a:xfrm>
        </p:spPr>
        <p:txBody>
          <a:bodyPr/>
          <a:lstStyle/>
          <a:p>
            <a:endParaRPr lang="fr-FR"/>
          </a:p>
        </p:txBody>
      </p:sp>
      <p:sp>
        <p:nvSpPr>
          <p:cNvPr id="52" name="Espace réservé pour une image  25"/>
          <p:cNvSpPr>
            <a:spLocks noGrp="1"/>
          </p:cNvSpPr>
          <p:nvPr>
            <p:ph type="pic" sz="quarter" idx="22"/>
          </p:nvPr>
        </p:nvSpPr>
        <p:spPr>
          <a:xfrm>
            <a:off x="3266581" y="1619250"/>
            <a:ext cx="1138679" cy="666750"/>
          </a:xfrm>
        </p:spPr>
        <p:txBody>
          <a:bodyPr/>
          <a:lstStyle/>
          <a:p>
            <a:endParaRPr lang="fr-FR"/>
          </a:p>
        </p:txBody>
      </p:sp>
      <p:sp>
        <p:nvSpPr>
          <p:cNvPr id="53" name="Espace réservé pour une image  25"/>
          <p:cNvSpPr>
            <a:spLocks noGrp="1"/>
          </p:cNvSpPr>
          <p:nvPr>
            <p:ph type="pic" sz="quarter" idx="23"/>
          </p:nvPr>
        </p:nvSpPr>
        <p:spPr>
          <a:xfrm>
            <a:off x="7588471" y="1619250"/>
            <a:ext cx="1138679" cy="666750"/>
          </a:xfrm>
        </p:spPr>
        <p:txBody>
          <a:bodyPr/>
          <a:lstStyle/>
          <a:p>
            <a:endParaRPr lang="fr-FR"/>
          </a:p>
        </p:txBody>
      </p:sp>
      <p:sp>
        <p:nvSpPr>
          <p:cNvPr id="54" name="Espace réservé pour une image  25"/>
          <p:cNvSpPr>
            <a:spLocks noGrp="1"/>
          </p:cNvSpPr>
          <p:nvPr>
            <p:ph type="pic" sz="quarter" idx="24"/>
          </p:nvPr>
        </p:nvSpPr>
        <p:spPr>
          <a:xfrm>
            <a:off x="6147841" y="1619250"/>
            <a:ext cx="1138679" cy="666750"/>
          </a:xfrm>
        </p:spPr>
        <p:txBody>
          <a:bodyPr/>
          <a:lstStyle/>
          <a:p>
            <a:endParaRPr lang="fr-FR"/>
          </a:p>
        </p:txBody>
      </p:sp>
      <p:sp>
        <p:nvSpPr>
          <p:cNvPr id="55" name="Espace réservé pour une image  25"/>
          <p:cNvSpPr>
            <a:spLocks noGrp="1"/>
          </p:cNvSpPr>
          <p:nvPr>
            <p:ph type="pic" sz="quarter" idx="25"/>
          </p:nvPr>
        </p:nvSpPr>
        <p:spPr>
          <a:xfrm>
            <a:off x="4707211" y="1619250"/>
            <a:ext cx="1138679" cy="666750"/>
          </a:xfrm>
        </p:spPr>
        <p:txBody>
          <a:bodyPr/>
          <a:lstStyle/>
          <a:p>
            <a:endParaRPr lang="fr-FR"/>
          </a:p>
        </p:txBody>
      </p:sp>
      <p:sp>
        <p:nvSpPr>
          <p:cNvPr id="56" name="Espace réservé pour une image  25"/>
          <p:cNvSpPr>
            <a:spLocks noGrp="1"/>
          </p:cNvSpPr>
          <p:nvPr>
            <p:ph type="pic" sz="quarter" idx="26"/>
          </p:nvPr>
        </p:nvSpPr>
        <p:spPr>
          <a:xfrm>
            <a:off x="385321" y="3511550"/>
            <a:ext cx="1138679" cy="666750"/>
          </a:xfrm>
        </p:spPr>
        <p:txBody>
          <a:bodyPr/>
          <a:lstStyle/>
          <a:p>
            <a:endParaRPr lang="fr-FR"/>
          </a:p>
        </p:txBody>
      </p:sp>
      <p:sp>
        <p:nvSpPr>
          <p:cNvPr id="57" name="Espace réservé pour une image  25"/>
          <p:cNvSpPr>
            <a:spLocks noGrp="1"/>
          </p:cNvSpPr>
          <p:nvPr>
            <p:ph type="pic" sz="quarter" idx="27"/>
          </p:nvPr>
        </p:nvSpPr>
        <p:spPr>
          <a:xfrm>
            <a:off x="1825951" y="3511550"/>
            <a:ext cx="1138679" cy="666750"/>
          </a:xfrm>
        </p:spPr>
        <p:txBody>
          <a:bodyPr/>
          <a:lstStyle/>
          <a:p>
            <a:endParaRPr lang="fr-FR"/>
          </a:p>
        </p:txBody>
      </p:sp>
      <p:sp>
        <p:nvSpPr>
          <p:cNvPr id="58" name="Espace réservé pour une image  25"/>
          <p:cNvSpPr>
            <a:spLocks noGrp="1"/>
          </p:cNvSpPr>
          <p:nvPr>
            <p:ph type="pic" sz="quarter" idx="28"/>
          </p:nvPr>
        </p:nvSpPr>
        <p:spPr>
          <a:xfrm>
            <a:off x="3266581" y="3511550"/>
            <a:ext cx="1138679" cy="666750"/>
          </a:xfrm>
        </p:spPr>
        <p:txBody>
          <a:bodyPr/>
          <a:lstStyle/>
          <a:p>
            <a:endParaRPr lang="fr-FR"/>
          </a:p>
        </p:txBody>
      </p:sp>
      <p:sp>
        <p:nvSpPr>
          <p:cNvPr id="59" name="Espace réservé pour une image  25"/>
          <p:cNvSpPr>
            <a:spLocks noGrp="1"/>
          </p:cNvSpPr>
          <p:nvPr>
            <p:ph type="pic" sz="quarter" idx="29"/>
          </p:nvPr>
        </p:nvSpPr>
        <p:spPr>
          <a:xfrm>
            <a:off x="7588471" y="3511550"/>
            <a:ext cx="1138679" cy="666750"/>
          </a:xfrm>
        </p:spPr>
        <p:txBody>
          <a:bodyPr/>
          <a:lstStyle/>
          <a:p>
            <a:endParaRPr lang="fr-FR"/>
          </a:p>
        </p:txBody>
      </p:sp>
      <p:sp>
        <p:nvSpPr>
          <p:cNvPr id="60" name="Espace réservé pour une image  25"/>
          <p:cNvSpPr>
            <a:spLocks noGrp="1"/>
          </p:cNvSpPr>
          <p:nvPr>
            <p:ph type="pic" sz="quarter" idx="30"/>
          </p:nvPr>
        </p:nvSpPr>
        <p:spPr>
          <a:xfrm>
            <a:off x="6147841" y="3511550"/>
            <a:ext cx="1138679" cy="666750"/>
          </a:xfrm>
        </p:spPr>
        <p:txBody>
          <a:bodyPr/>
          <a:lstStyle/>
          <a:p>
            <a:endParaRPr lang="fr-FR"/>
          </a:p>
        </p:txBody>
      </p:sp>
      <p:sp>
        <p:nvSpPr>
          <p:cNvPr id="61" name="Espace réservé pour une image  25"/>
          <p:cNvSpPr>
            <a:spLocks noGrp="1"/>
          </p:cNvSpPr>
          <p:nvPr>
            <p:ph type="pic" sz="quarter" idx="31"/>
          </p:nvPr>
        </p:nvSpPr>
        <p:spPr>
          <a:xfrm>
            <a:off x="4707211" y="3511550"/>
            <a:ext cx="1138679" cy="666750"/>
          </a:xfrm>
        </p:spPr>
        <p:txBody>
          <a:bodyPr/>
          <a:lstStyle/>
          <a:p>
            <a:endParaRPr lang="fr-FR"/>
          </a:p>
        </p:txBody>
      </p:sp>
      <p:pic>
        <p:nvPicPr>
          <p:cNvPr id="19" name="Picture 2" descr="P:\Pôle Evenementiel\BIOFIT\BIOFIT 2016\COMMUNICATION\LOGOS\BioFIT 2016\Logo BioFIT 2016_150x75 px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65" y="55003"/>
            <a:ext cx="2013654" cy="75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P:\Pôle Evenementiel\BIOFIT\BIOFIT 2016\COMMUNICATION\LOGOS\BioFIT 2016\logo_2016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65" y="112318"/>
            <a:ext cx="2013654" cy="56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35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06465" y="0"/>
            <a:ext cx="8420100" cy="657225"/>
          </a:xfrm>
          <a:prstGeom prst="rect">
            <a:avLst/>
          </a:prstGeom>
        </p:spPr>
      </p:pic>
      <p:sp>
        <p:nvSpPr>
          <p:cNvPr id="39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7854007" y="226571"/>
            <a:ext cx="860228" cy="305991"/>
          </a:xfrm>
        </p:spPr>
        <p:txBody>
          <a:bodyPr anchor="ctr"/>
          <a:lstStyle>
            <a:lvl1pPr algn="ctr">
              <a:buNone/>
              <a:defRPr sz="2400" b="1">
                <a:solidFill>
                  <a:srgbClr val="FFFFFF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44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2632386" y="226571"/>
            <a:ext cx="5024345" cy="305991"/>
          </a:xfrm>
        </p:spPr>
        <p:txBody>
          <a:bodyPr anchor="ctr">
            <a:normAutofit/>
          </a:bodyPr>
          <a:lstStyle>
            <a:lvl1pPr algn="ctr" rtl="0">
              <a:buNone/>
              <a:defRPr lang="fr-FR" sz="2400" baseline="0" smtClean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rtl="0"/>
            <a:r>
              <a:rPr lang="fr-FR" dirty="0"/>
              <a:t>Titre de la diapositive</a:t>
            </a:r>
          </a:p>
        </p:txBody>
      </p:sp>
      <p:sp>
        <p:nvSpPr>
          <p:cNvPr id="23" name="Espace réservé du texte 16"/>
          <p:cNvSpPr>
            <a:spLocks noGrp="1"/>
          </p:cNvSpPr>
          <p:nvPr>
            <p:ph type="body" sz="quarter" idx="18" hasCustomPrompt="1"/>
          </p:nvPr>
        </p:nvSpPr>
        <p:spPr>
          <a:xfrm>
            <a:off x="1825952" y="1123949"/>
            <a:ext cx="1440629" cy="492125"/>
          </a:xfrm>
        </p:spPr>
        <p:txBody>
          <a:bodyPr>
            <a:noAutofit/>
          </a:bodyPr>
          <a:lstStyle>
            <a:lvl1pPr algn="l">
              <a:buNone/>
              <a:defRPr sz="1800" b="1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Prénom</a:t>
            </a:r>
          </a:p>
          <a:p>
            <a:pPr lvl="0"/>
            <a:r>
              <a:rPr lang="fr-FR" dirty="0"/>
              <a:t>Nom</a:t>
            </a:r>
          </a:p>
        </p:txBody>
      </p:sp>
      <p:sp>
        <p:nvSpPr>
          <p:cNvPr id="26" name="Espace réservé pour une image  25"/>
          <p:cNvSpPr>
            <a:spLocks noGrp="1"/>
          </p:cNvSpPr>
          <p:nvPr>
            <p:ph type="pic" sz="quarter" idx="20"/>
          </p:nvPr>
        </p:nvSpPr>
        <p:spPr>
          <a:xfrm>
            <a:off x="306465" y="1123949"/>
            <a:ext cx="1384300" cy="1123950"/>
          </a:xfrm>
        </p:spPr>
        <p:txBody>
          <a:bodyPr/>
          <a:lstStyle/>
          <a:p>
            <a:endParaRPr lang="fr-FR"/>
          </a:p>
        </p:txBody>
      </p:sp>
      <p:sp>
        <p:nvSpPr>
          <p:cNvPr id="22" name="Espace réservé du texte 16"/>
          <p:cNvSpPr>
            <a:spLocks noGrp="1"/>
          </p:cNvSpPr>
          <p:nvPr>
            <p:ph type="body" sz="quarter" idx="32" hasCustomPrompt="1"/>
          </p:nvPr>
        </p:nvSpPr>
        <p:spPr>
          <a:xfrm>
            <a:off x="1825952" y="1616075"/>
            <a:ext cx="2386964" cy="234949"/>
          </a:xfrm>
        </p:spPr>
        <p:txBody>
          <a:bodyPr>
            <a:noAutofit/>
          </a:bodyPr>
          <a:lstStyle>
            <a:lvl1pPr algn="l">
              <a:buNone/>
              <a:defRPr sz="1400" b="0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Fonction</a:t>
            </a:r>
          </a:p>
        </p:txBody>
      </p:sp>
      <p:sp>
        <p:nvSpPr>
          <p:cNvPr id="27" name="Espace réservé du texte 16"/>
          <p:cNvSpPr>
            <a:spLocks noGrp="1"/>
          </p:cNvSpPr>
          <p:nvPr>
            <p:ph type="body" sz="quarter" idx="33" hasCustomPrompt="1"/>
          </p:nvPr>
        </p:nvSpPr>
        <p:spPr>
          <a:xfrm>
            <a:off x="1825952" y="1851024"/>
            <a:ext cx="2386964" cy="234949"/>
          </a:xfrm>
        </p:spPr>
        <p:txBody>
          <a:bodyPr>
            <a:noAutofit/>
          </a:bodyPr>
          <a:lstStyle>
            <a:lvl1pPr algn="l">
              <a:buNone/>
              <a:defRPr sz="1400" b="0" i="0" baseline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Entreprise</a:t>
            </a:r>
          </a:p>
        </p:txBody>
      </p:sp>
      <p:sp>
        <p:nvSpPr>
          <p:cNvPr id="31" name="Espace réservé du texte 16"/>
          <p:cNvSpPr>
            <a:spLocks noGrp="1"/>
          </p:cNvSpPr>
          <p:nvPr>
            <p:ph type="body" sz="quarter" idx="34" hasCustomPrompt="1"/>
          </p:nvPr>
        </p:nvSpPr>
        <p:spPr>
          <a:xfrm>
            <a:off x="1825952" y="2409825"/>
            <a:ext cx="1440629" cy="492125"/>
          </a:xfrm>
        </p:spPr>
        <p:txBody>
          <a:bodyPr>
            <a:noAutofit/>
          </a:bodyPr>
          <a:lstStyle>
            <a:lvl1pPr algn="l">
              <a:buNone/>
              <a:defRPr sz="1800" b="1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Prénom</a:t>
            </a:r>
          </a:p>
          <a:p>
            <a:pPr lvl="0"/>
            <a:r>
              <a:rPr lang="fr-FR" dirty="0"/>
              <a:t>Nom</a:t>
            </a:r>
          </a:p>
        </p:txBody>
      </p:sp>
      <p:sp>
        <p:nvSpPr>
          <p:cNvPr id="32" name="Espace réservé pour une image  25"/>
          <p:cNvSpPr>
            <a:spLocks noGrp="1"/>
          </p:cNvSpPr>
          <p:nvPr>
            <p:ph type="pic" sz="quarter" idx="35"/>
          </p:nvPr>
        </p:nvSpPr>
        <p:spPr>
          <a:xfrm>
            <a:off x="306465" y="2409825"/>
            <a:ext cx="1384300" cy="1123950"/>
          </a:xfrm>
        </p:spPr>
        <p:txBody>
          <a:bodyPr/>
          <a:lstStyle/>
          <a:p>
            <a:endParaRPr lang="fr-FR"/>
          </a:p>
        </p:txBody>
      </p:sp>
      <p:sp>
        <p:nvSpPr>
          <p:cNvPr id="33" name="Espace réservé du texte 16"/>
          <p:cNvSpPr>
            <a:spLocks noGrp="1"/>
          </p:cNvSpPr>
          <p:nvPr>
            <p:ph type="body" sz="quarter" idx="36" hasCustomPrompt="1"/>
          </p:nvPr>
        </p:nvSpPr>
        <p:spPr>
          <a:xfrm>
            <a:off x="1825952" y="2901951"/>
            <a:ext cx="2386964" cy="234949"/>
          </a:xfrm>
        </p:spPr>
        <p:txBody>
          <a:bodyPr>
            <a:noAutofit/>
          </a:bodyPr>
          <a:lstStyle>
            <a:lvl1pPr algn="l">
              <a:buNone/>
              <a:defRPr sz="1400" b="0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Fonction</a:t>
            </a:r>
          </a:p>
        </p:txBody>
      </p:sp>
      <p:sp>
        <p:nvSpPr>
          <p:cNvPr id="34" name="Espace réservé du texte 16"/>
          <p:cNvSpPr>
            <a:spLocks noGrp="1"/>
          </p:cNvSpPr>
          <p:nvPr>
            <p:ph type="body" sz="quarter" idx="37" hasCustomPrompt="1"/>
          </p:nvPr>
        </p:nvSpPr>
        <p:spPr>
          <a:xfrm>
            <a:off x="1825952" y="3136900"/>
            <a:ext cx="2386964" cy="234949"/>
          </a:xfrm>
        </p:spPr>
        <p:txBody>
          <a:bodyPr>
            <a:noAutofit/>
          </a:bodyPr>
          <a:lstStyle>
            <a:lvl1pPr algn="l">
              <a:buNone/>
              <a:defRPr sz="1400" b="0" i="0" baseline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Entreprise</a:t>
            </a:r>
          </a:p>
        </p:txBody>
      </p:sp>
      <p:sp>
        <p:nvSpPr>
          <p:cNvPr id="35" name="Espace réservé du texte 16"/>
          <p:cNvSpPr>
            <a:spLocks noGrp="1"/>
          </p:cNvSpPr>
          <p:nvPr>
            <p:ph type="body" sz="quarter" idx="38" hasCustomPrompt="1"/>
          </p:nvPr>
        </p:nvSpPr>
        <p:spPr>
          <a:xfrm>
            <a:off x="1825952" y="3648076"/>
            <a:ext cx="1440629" cy="492125"/>
          </a:xfrm>
        </p:spPr>
        <p:txBody>
          <a:bodyPr>
            <a:noAutofit/>
          </a:bodyPr>
          <a:lstStyle>
            <a:lvl1pPr algn="l">
              <a:buNone/>
              <a:defRPr sz="1800" b="1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Prénom</a:t>
            </a:r>
          </a:p>
          <a:p>
            <a:pPr lvl="0"/>
            <a:r>
              <a:rPr lang="fr-FR" dirty="0"/>
              <a:t>Nom</a:t>
            </a:r>
          </a:p>
        </p:txBody>
      </p:sp>
      <p:sp>
        <p:nvSpPr>
          <p:cNvPr id="37" name="Espace réservé pour une image  25"/>
          <p:cNvSpPr>
            <a:spLocks noGrp="1"/>
          </p:cNvSpPr>
          <p:nvPr>
            <p:ph type="pic" sz="quarter" idx="39"/>
          </p:nvPr>
        </p:nvSpPr>
        <p:spPr>
          <a:xfrm>
            <a:off x="306465" y="3648075"/>
            <a:ext cx="1384300" cy="1123950"/>
          </a:xfrm>
        </p:spPr>
        <p:txBody>
          <a:bodyPr/>
          <a:lstStyle/>
          <a:p>
            <a:endParaRPr lang="fr-FR"/>
          </a:p>
        </p:txBody>
      </p:sp>
      <p:sp>
        <p:nvSpPr>
          <p:cNvPr id="38" name="Espace réservé du texte 16"/>
          <p:cNvSpPr>
            <a:spLocks noGrp="1"/>
          </p:cNvSpPr>
          <p:nvPr>
            <p:ph type="body" sz="quarter" idx="40" hasCustomPrompt="1"/>
          </p:nvPr>
        </p:nvSpPr>
        <p:spPr>
          <a:xfrm>
            <a:off x="1825952" y="4140201"/>
            <a:ext cx="2386964" cy="234949"/>
          </a:xfrm>
        </p:spPr>
        <p:txBody>
          <a:bodyPr>
            <a:noAutofit/>
          </a:bodyPr>
          <a:lstStyle>
            <a:lvl1pPr algn="l">
              <a:buNone/>
              <a:defRPr sz="1400" b="0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Fonction</a:t>
            </a:r>
          </a:p>
        </p:txBody>
      </p:sp>
      <p:sp>
        <p:nvSpPr>
          <p:cNvPr id="40" name="Espace réservé du texte 16"/>
          <p:cNvSpPr>
            <a:spLocks noGrp="1"/>
          </p:cNvSpPr>
          <p:nvPr>
            <p:ph type="body" sz="quarter" idx="41" hasCustomPrompt="1"/>
          </p:nvPr>
        </p:nvSpPr>
        <p:spPr>
          <a:xfrm>
            <a:off x="1825952" y="4375150"/>
            <a:ext cx="2386964" cy="234949"/>
          </a:xfrm>
        </p:spPr>
        <p:txBody>
          <a:bodyPr>
            <a:noAutofit/>
          </a:bodyPr>
          <a:lstStyle>
            <a:lvl1pPr algn="l">
              <a:buNone/>
              <a:defRPr sz="1400" b="0" i="0" baseline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Entreprise</a:t>
            </a:r>
          </a:p>
        </p:txBody>
      </p:sp>
      <p:sp>
        <p:nvSpPr>
          <p:cNvPr id="43" name="Espace réservé du texte 16"/>
          <p:cNvSpPr>
            <a:spLocks noGrp="1"/>
          </p:cNvSpPr>
          <p:nvPr>
            <p:ph type="body" sz="quarter" idx="42" hasCustomPrompt="1"/>
          </p:nvPr>
        </p:nvSpPr>
        <p:spPr>
          <a:xfrm>
            <a:off x="6327271" y="1123949"/>
            <a:ext cx="1440629" cy="492125"/>
          </a:xfrm>
        </p:spPr>
        <p:txBody>
          <a:bodyPr>
            <a:noAutofit/>
          </a:bodyPr>
          <a:lstStyle>
            <a:lvl1pPr algn="l">
              <a:buNone/>
              <a:defRPr sz="1800" b="1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Prénom</a:t>
            </a:r>
          </a:p>
          <a:p>
            <a:pPr lvl="0"/>
            <a:r>
              <a:rPr lang="fr-FR" dirty="0"/>
              <a:t>Nom</a:t>
            </a:r>
          </a:p>
        </p:txBody>
      </p:sp>
      <p:sp>
        <p:nvSpPr>
          <p:cNvPr id="45" name="Espace réservé pour une image  25"/>
          <p:cNvSpPr>
            <a:spLocks noGrp="1"/>
          </p:cNvSpPr>
          <p:nvPr>
            <p:ph type="pic" sz="quarter" idx="43"/>
          </p:nvPr>
        </p:nvSpPr>
        <p:spPr>
          <a:xfrm>
            <a:off x="4807784" y="1123949"/>
            <a:ext cx="1384300" cy="1123950"/>
          </a:xfrm>
        </p:spPr>
        <p:txBody>
          <a:bodyPr/>
          <a:lstStyle/>
          <a:p>
            <a:endParaRPr lang="fr-FR"/>
          </a:p>
        </p:txBody>
      </p:sp>
      <p:sp>
        <p:nvSpPr>
          <p:cNvPr id="46" name="Espace réservé du texte 16"/>
          <p:cNvSpPr>
            <a:spLocks noGrp="1"/>
          </p:cNvSpPr>
          <p:nvPr>
            <p:ph type="body" sz="quarter" idx="44" hasCustomPrompt="1"/>
          </p:nvPr>
        </p:nvSpPr>
        <p:spPr>
          <a:xfrm>
            <a:off x="6327271" y="1616075"/>
            <a:ext cx="2386964" cy="234949"/>
          </a:xfrm>
        </p:spPr>
        <p:txBody>
          <a:bodyPr>
            <a:noAutofit/>
          </a:bodyPr>
          <a:lstStyle>
            <a:lvl1pPr algn="l">
              <a:buNone/>
              <a:defRPr sz="1400" b="0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Fonction</a:t>
            </a:r>
          </a:p>
        </p:txBody>
      </p:sp>
      <p:sp>
        <p:nvSpPr>
          <p:cNvPr id="47" name="Espace réservé du texte 16"/>
          <p:cNvSpPr>
            <a:spLocks noGrp="1"/>
          </p:cNvSpPr>
          <p:nvPr>
            <p:ph type="body" sz="quarter" idx="45" hasCustomPrompt="1"/>
          </p:nvPr>
        </p:nvSpPr>
        <p:spPr>
          <a:xfrm>
            <a:off x="6327271" y="1851024"/>
            <a:ext cx="2386964" cy="234949"/>
          </a:xfrm>
        </p:spPr>
        <p:txBody>
          <a:bodyPr>
            <a:noAutofit/>
          </a:bodyPr>
          <a:lstStyle>
            <a:lvl1pPr algn="l">
              <a:buNone/>
              <a:defRPr sz="1400" b="0" i="0" baseline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Entreprise</a:t>
            </a:r>
          </a:p>
        </p:txBody>
      </p:sp>
      <p:sp>
        <p:nvSpPr>
          <p:cNvPr id="48" name="Espace réservé du texte 16"/>
          <p:cNvSpPr>
            <a:spLocks noGrp="1"/>
          </p:cNvSpPr>
          <p:nvPr>
            <p:ph type="body" sz="quarter" idx="46" hasCustomPrompt="1"/>
          </p:nvPr>
        </p:nvSpPr>
        <p:spPr>
          <a:xfrm>
            <a:off x="6327271" y="2409825"/>
            <a:ext cx="1440629" cy="492125"/>
          </a:xfrm>
        </p:spPr>
        <p:txBody>
          <a:bodyPr>
            <a:noAutofit/>
          </a:bodyPr>
          <a:lstStyle>
            <a:lvl1pPr algn="l">
              <a:buNone/>
              <a:defRPr sz="1800" b="1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Prénom</a:t>
            </a:r>
          </a:p>
          <a:p>
            <a:pPr lvl="0"/>
            <a:r>
              <a:rPr lang="fr-FR" dirty="0"/>
              <a:t>Nom</a:t>
            </a:r>
          </a:p>
        </p:txBody>
      </p:sp>
      <p:sp>
        <p:nvSpPr>
          <p:cNvPr id="49" name="Espace réservé pour une image  25"/>
          <p:cNvSpPr>
            <a:spLocks noGrp="1"/>
          </p:cNvSpPr>
          <p:nvPr>
            <p:ph type="pic" sz="quarter" idx="47"/>
          </p:nvPr>
        </p:nvSpPr>
        <p:spPr>
          <a:xfrm>
            <a:off x="4807784" y="2409825"/>
            <a:ext cx="1384300" cy="1123950"/>
          </a:xfrm>
        </p:spPr>
        <p:txBody>
          <a:bodyPr/>
          <a:lstStyle/>
          <a:p>
            <a:endParaRPr lang="fr-FR"/>
          </a:p>
        </p:txBody>
      </p:sp>
      <p:sp>
        <p:nvSpPr>
          <p:cNvPr id="50" name="Espace réservé du texte 16"/>
          <p:cNvSpPr>
            <a:spLocks noGrp="1"/>
          </p:cNvSpPr>
          <p:nvPr>
            <p:ph type="body" sz="quarter" idx="48" hasCustomPrompt="1"/>
          </p:nvPr>
        </p:nvSpPr>
        <p:spPr>
          <a:xfrm>
            <a:off x="6327271" y="2901951"/>
            <a:ext cx="2386964" cy="234949"/>
          </a:xfrm>
        </p:spPr>
        <p:txBody>
          <a:bodyPr>
            <a:noAutofit/>
          </a:bodyPr>
          <a:lstStyle>
            <a:lvl1pPr algn="l">
              <a:buNone/>
              <a:defRPr sz="1400" b="0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Fonction</a:t>
            </a:r>
          </a:p>
        </p:txBody>
      </p:sp>
      <p:sp>
        <p:nvSpPr>
          <p:cNvPr id="62" name="Espace réservé du texte 16"/>
          <p:cNvSpPr>
            <a:spLocks noGrp="1"/>
          </p:cNvSpPr>
          <p:nvPr>
            <p:ph type="body" sz="quarter" idx="49" hasCustomPrompt="1"/>
          </p:nvPr>
        </p:nvSpPr>
        <p:spPr>
          <a:xfrm>
            <a:off x="6327271" y="3136900"/>
            <a:ext cx="2386964" cy="234949"/>
          </a:xfrm>
        </p:spPr>
        <p:txBody>
          <a:bodyPr>
            <a:noAutofit/>
          </a:bodyPr>
          <a:lstStyle>
            <a:lvl1pPr algn="l">
              <a:buNone/>
              <a:defRPr sz="1400" b="0" i="0" baseline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Entreprise</a:t>
            </a:r>
          </a:p>
        </p:txBody>
      </p:sp>
      <p:sp>
        <p:nvSpPr>
          <p:cNvPr id="63" name="Espace réservé du texte 16"/>
          <p:cNvSpPr>
            <a:spLocks noGrp="1"/>
          </p:cNvSpPr>
          <p:nvPr>
            <p:ph type="body" sz="quarter" idx="50" hasCustomPrompt="1"/>
          </p:nvPr>
        </p:nvSpPr>
        <p:spPr>
          <a:xfrm>
            <a:off x="6327271" y="3648076"/>
            <a:ext cx="1440629" cy="492125"/>
          </a:xfrm>
        </p:spPr>
        <p:txBody>
          <a:bodyPr>
            <a:noAutofit/>
          </a:bodyPr>
          <a:lstStyle>
            <a:lvl1pPr algn="l">
              <a:buNone/>
              <a:defRPr sz="1800" b="1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Prénom</a:t>
            </a:r>
          </a:p>
          <a:p>
            <a:pPr lvl="0"/>
            <a:r>
              <a:rPr lang="fr-FR" dirty="0"/>
              <a:t>Nom</a:t>
            </a:r>
          </a:p>
        </p:txBody>
      </p:sp>
      <p:sp>
        <p:nvSpPr>
          <p:cNvPr id="64" name="Espace réservé pour une image  25"/>
          <p:cNvSpPr>
            <a:spLocks noGrp="1"/>
          </p:cNvSpPr>
          <p:nvPr>
            <p:ph type="pic" sz="quarter" idx="51"/>
          </p:nvPr>
        </p:nvSpPr>
        <p:spPr>
          <a:xfrm>
            <a:off x="4807784" y="3648075"/>
            <a:ext cx="1384300" cy="1123950"/>
          </a:xfrm>
        </p:spPr>
        <p:txBody>
          <a:bodyPr/>
          <a:lstStyle/>
          <a:p>
            <a:endParaRPr lang="fr-FR"/>
          </a:p>
        </p:txBody>
      </p:sp>
      <p:sp>
        <p:nvSpPr>
          <p:cNvPr id="65" name="Espace réservé du texte 16"/>
          <p:cNvSpPr>
            <a:spLocks noGrp="1"/>
          </p:cNvSpPr>
          <p:nvPr>
            <p:ph type="body" sz="quarter" idx="52" hasCustomPrompt="1"/>
          </p:nvPr>
        </p:nvSpPr>
        <p:spPr>
          <a:xfrm>
            <a:off x="6327271" y="4140201"/>
            <a:ext cx="2386964" cy="234949"/>
          </a:xfrm>
        </p:spPr>
        <p:txBody>
          <a:bodyPr>
            <a:noAutofit/>
          </a:bodyPr>
          <a:lstStyle>
            <a:lvl1pPr algn="l">
              <a:buNone/>
              <a:defRPr sz="1400" b="0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Fonction</a:t>
            </a:r>
          </a:p>
        </p:txBody>
      </p:sp>
      <p:sp>
        <p:nvSpPr>
          <p:cNvPr id="66" name="Espace réservé du texte 16"/>
          <p:cNvSpPr>
            <a:spLocks noGrp="1"/>
          </p:cNvSpPr>
          <p:nvPr>
            <p:ph type="body" sz="quarter" idx="53" hasCustomPrompt="1"/>
          </p:nvPr>
        </p:nvSpPr>
        <p:spPr>
          <a:xfrm>
            <a:off x="6327271" y="4375150"/>
            <a:ext cx="2386964" cy="234949"/>
          </a:xfrm>
        </p:spPr>
        <p:txBody>
          <a:bodyPr>
            <a:noAutofit/>
          </a:bodyPr>
          <a:lstStyle>
            <a:lvl1pPr algn="l">
              <a:buNone/>
              <a:defRPr sz="1400" b="0" i="0" baseline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Entreprise</a:t>
            </a:r>
          </a:p>
        </p:txBody>
      </p:sp>
      <p:pic>
        <p:nvPicPr>
          <p:cNvPr id="29" name="Picture 2" descr="P:\Pôle Evenementiel\BIOFIT\BIOFIT 2016\COMMUNICATION\LOGOS\BioFIT 2016\Logo BioFIT 2016_150x75 px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65" y="55003"/>
            <a:ext cx="2013654" cy="75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P:\Pôle Evenementiel\BIOFIT\BIOFIT 2016\COMMUNICATION\LOGOS\BioFIT 2016\logo_2016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65" y="112318"/>
            <a:ext cx="2013654" cy="56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03430" y="0"/>
            <a:ext cx="7353300" cy="65722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7833702" y="0"/>
            <a:ext cx="889000" cy="657225"/>
          </a:xfrm>
          <a:prstGeom prst="rect">
            <a:avLst/>
          </a:prstGeom>
        </p:spPr>
      </p:pic>
      <p:sp>
        <p:nvSpPr>
          <p:cNvPr id="13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2632386" y="226571"/>
            <a:ext cx="5024345" cy="305991"/>
          </a:xfrm>
        </p:spPr>
        <p:txBody>
          <a:bodyPr anchor="ctr">
            <a:normAutofit/>
          </a:bodyPr>
          <a:lstStyle>
            <a:lvl1pPr algn="ctr" rtl="0">
              <a:buNone/>
              <a:defRPr lang="fr-FR" sz="2400" baseline="0" smtClean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rtl="0"/>
            <a:r>
              <a:rPr lang="fr-FR" dirty="0"/>
              <a:t>Titre de la diapositive</a:t>
            </a:r>
          </a:p>
        </p:txBody>
      </p:sp>
      <p:sp>
        <p:nvSpPr>
          <p:cNvPr id="10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7854007" y="226571"/>
            <a:ext cx="860228" cy="305991"/>
          </a:xfrm>
        </p:spPr>
        <p:txBody>
          <a:bodyPr anchor="ctr"/>
          <a:lstStyle>
            <a:lvl1pPr algn="ctr">
              <a:buNone/>
              <a:defRPr sz="2400" b="1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1826805" y="1263650"/>
            <a:ext cx="977900" cy="685800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2043332" y="2481263"/>
            <a:ext cx="558800" cy="676275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1992530" y="3641725"/>
            <a:ext cx="647700" cy="628650"/>
          </a:xfrm>
          <a:prstGeom prst="rect">
            <a:avLst/>
          </a:prstGeom>
        </p:spPr>
      </p:pic>
      <p:sp>
        <p:nvSpPr>
          <p:cNvPr id="46" name="Espace réservé du texte 16"/>
          <p:cNvSpPr>
            <a:spLocks noGrp="1"/>
          </p:cNvSpPr>
          <p:nvPr>
            <p:ph type="body" sz="quarter" idx="18" hasCustomPrompt="1"/>
          </p:nvPr>
        </p:nvSpPr>
        <p:spPr>
          <a:xfrm>
            <a:off x="3041664" y="1162051"/>
            <a:ext cx="2386965" cy="301625"/>
          </a:xfrm>
        </p:spPr>
        <p:txBody>
          <a:bodyPr>
            <a:noAutofit/>
          </a:bodyPr>
          <a:lstStyle>
            <a:lvl1pPr algn="l">
              <a:buNone/>
              <a:defRPr sz="1800" b="1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 err="1"/>
              <a:t>Track</a:t>
            </a:r>
            <a:r>
              <a:rPr lang="fr-FR" dirty="0"/>
              <a:t> 1</a:t>
            </a:r>
          </a:p>
        </p:txBody>
      </p:sp>
      <p:sp>
        <p:nvSpPr>
          <p:cNvPr id="47" name="Espace réservé du texte 16"/>
          <p:cNvSpPr>
            <a:spLocks noGrp="1"/>
          </p:cNvSpPr>
          <p:nvPr>
            <p:ph type="body" sz="quarter" idx="32" hasCustomPrompt="1"/>
          </p:nvPr>
        </p:nvSpPr>
        <p:spPr>
          <a:xfrm>
            <a:off x="3041664" y="1495423"/>
            <a:ext cx="5056079" cy="454028"/>
          </a:xfrm>
        </p:spPr>
        <p:txBody>
          <a:bodyPr vert="horz">
            <a:noAutofit/>
          </a:bodyPr>
          <a:lstStyle>
            <a:lvl1pPr algn="l">
              <a:buNone/>
              <a:defRPr sz="2000" b="0" i="0" baseline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Best practices in collaborative </a:t>
            </a:r>
            <a:r>
              <a:rPr lang="fr-FR" dirty="0" err="1"/>
              <a:t>research</a:t>
            </a:r>
            <a:endParaRPr lang="fr-FR" dirty="0"/>
          </a:p>
        </p:txBody>
      </p:sp>
      <p:sp>
        <p:nvSpPr>
          <p:cNvPr id="48" name="Espace réservé du texte 16"/>
          <p:cNvSpPr>
            <a:spLocks noGrp="1"/>
          </p:cNvSpPr>
          <p:nvPr>
            <p:ph type="body" sz="quarter" idx="33" hasCustomPrompt="1"/>
          </p:nvPr>
        </p:nvSpPr>
        <p:spPr>
          <a:xfrm>
            <a:off x="3041664" y="2370139"/>
            <a:ext cx="2386965" cy="301625"/>
          </a:xfrm>
        </p:spPr>
        <p:txBody>
          <a:bodyPr>
            <a:noAutofit/>
          </a:bodyPr>
          <a:lstStyle>
            <a:lvl1pPr algn="l">
              <a:buNone/>
              <a:defRPr sz="1800" b="1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 err="1"/>
              <a:t>Track</a:t>
            </a:r>
            <a:r>
              <a:rPr lang="fr-FR" dirty="0"/>
              <a:t> 2</a:t>
            </a:r>
          </a:p>
        </p:txBody>
      </p:sp>
      <p:sp>
        <p:nvSpPr>
          <p:cNvPr id="49" name="Espace réservé du texte 16"/>
          <p:cNvSpPr>
            <a:spLocks noGrp="1"/>
          </p:cNvSpPr>
          <p:nvPr>
            <p:ph type="body" sz="quarter" idx="34" hasCustomPrompt="1"/>
          </p:nvPr>
        </p:nvSpPr>
        <p:spPr>
          <a:xfrm>
            <a:off x="3041664" y="2703511"/>
            <a:ext cx="5056079" cy="454028"/>
          </a:xfrm>
        </p:spPr>
        <p:txBody>
          <a:bodyPr vert="horz">
            <a:noAutofit/>
          </a:bodyPr>
          <a:lstStyle>
            <a:lvl1pPr algn="l">
              <a:buNone/>
              <a:defRPr sz="2000" b="0" i="0" baseline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Key issues in </a:t>
            </a:r>
            <a:r>
              <a:rPr lang="fr-FR" dirty="0" err="1"/>
              <a:t>licensing</a:t>
            </a:r>
            <a:r>
              <a:rPr lang="fr-FR" dirty="0"/>
              <a:t> and </a:t>
            </a:r>
            <a:r>
              <a:rPr lang="fr-FR" dirty="0" err="1"/>
              <a:t>tech</a:t>
            </a:r>
            <a:r>
              <a:rPr lang="fr-FR" dirty="0"/>
              <a:t> </a:t>
            </a:r>
            <a:r>
              <a:rPr lang="fr-FR" dirty="0" err="1"/>
              <a:t>transfer</a:t>
            </a:r>
            <a:endParaRPr lang="fr-FR" dirty="0"/>
          </a:p>
        </p:txBody>
      </p:sp>
      <p:sp>
        <p:nvSpPr>
          <p:cNvPr id="50" name="Espace réservé du texte 16"/>
          <p:cNvSpPr>
            <a:spLocks noGrp="1"/>
          </p:cNvSpPr>
          <p:nvPr>
            <p:ph type="body" sz="quarter" idx="35" hasCustomPrompt="1"/>
          </p:nvPr>
        </p:nvSpPr>
        <p:spPr>
          <a:xfrm>
            <a:off x="3041664" y="3597273"/>
            <a:ext cx="2386965" cy="301625"/>
          </a:xfrm>
        </p:spPr>
        <p:txBody>
          <a:bodyPr>
            <a:noAutofit/>
          </a:bodyPr>
          <a:lstStyle>
            <a:lvl1pPr algn="l">
              <a:buNone/>
              <a:defRPr sz="1800" b="1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 err="1"/>
              <a:t>Track</a:t>
            </a:r>
            <a:r>
              <a:rPr lang="fr-FR" dirty="0"/>
              <a:t> 3</a:t>
            </a:r>
          </a:p>
        </p:txBody>
      </p:sp>
      <p:sp>
        <p:nvSpPr>
          <p:cNvPr id="51" name="Espace réservé du texte 16"/>
          <p:cNvSpPr>
            <a:spLocks noGrp="1"/>
          </p:cNvSpPr>
          <p:nvPr>
            <p:ph type="body" sz="quarter" idx="36" hasCustomPrompt="1"/>
          </p:nvPr>
        </p:nvSpPr>
        <p:spPr>
          <a:xfrm>
            <a:off x="3041664" y="3930645"/>
            <a:ext cx="4646619" cy="454028"/>
          </a:xfrm>
        </p:spPr>
        <p:txBody>
          <a:bodyPr vert="horz">
            <a:noAutofit/>
          </a:bodyPr>
          <a:lstStyle>
            <a:lvl1pPr algn="l">
              <a:buNone/>
              <a:defRPr sz="2000" b="0" i="0" baseline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 err="1"/>
              <a:t>Early</a:t>
            </a:r>
            <a:r>
              <a:rPr lang="fr-FR" dirty="0"/>
              <a:t> stage innovation : </a:t>
            </a:r>
            <a:r>
              <a:rPr lang="fr-FR" dirty="0" err="1"/>
              <a:t>identify</a:t>
            </a:r>
            <a:r>
              <a:rPr lang="fr-FR" dirty="0"/>
              <a:t> the right</a:t>
            </a:r>
          </a:p>
          <a:p>
            <a:pPr lvl="0"/>
            <a:r>
              <a:rPr lang="fr-FR" dirty="0" err="1"/>
              <a:t>funding</a:t>
            </a:r>
            <a:r>
              <a:rPr lang="fr-FR" dirty="0"/>
              <a:t> sources</a:t>
            </a:r>
          </a:p>
        </p:txBody>
      </p:sp>
      <p:pic>
        <p:nvPicPr>
          <p:cNvPr id="19" name="Picture 2" descr="P:\Pôle Evenementiel\BIOFIT\BIOFIT 2016\COMMUNICATION\LOGOS\BioFIT 2016\logo_2016.png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51" y="32839"/>
            <a:ext cx="2045197" cy="57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03430" y="0"/>
            <a:ext cx="7353300" cy="65722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7833702" y="0"/>
            <a:ext cx="889000" cy="657225"/>
          </a:xfrm>
          <a:prstGeom prst="rect">
            <a:avLst/>
          </a:prstGeom>
        </p:spPr>
      </p:pic>
      <p:sp>
        <p:nvSpPr>
          <p:cNvPr id="13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2632386" y="226571"/>
            <a:ext cx="5024345" cy="305991"/>
          </a:xfrm>
        </p:spPr>
        <p:txBody>
          <a:bodyPr anchor="ctr">
            <a:normAutofit/>
          </a:bodyPr>
          <a:lstStyle>
            <a:lvl1pPr algn="ctr" rtl="0">
              <a:buNone/>
              <a:defRPr lang="fr-FR" sz="2400" baseline="0" smtClean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rtl="0"/>
            <a:r>
              <a:rPr lang="fr-FR" dirty="0"/>
              <a:t>Titre de la diapositive</a:t>
            </a:r>
          </a:p>
        </p:txBody>
      </p:sp>
      <p:sp>
        <p:nvSpPr>
          <p:cNvPr id="10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7854007" y="226571"/>
            <a:ext cx="860228" cy="305991"/>
          </a:xfrm>
        </p:spPr>
        <p:txBody>
          <a:bodyPr anchor="ctr"/>
          <a:lstStyle>
            <a:lvl1pPr algn="ctr">
              <a:buNone/>
              <a:defRPr sz="2400" b="1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1236251" y="2481263"/>
            <a:ext cx="977900" cy="685800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4190996" y="2481263"/>
            <a:ext cx="558800" cy="676275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6873558" y="2389186"/>
            <a:ext cx="647700" cy="628650"/>
          </a:xfrm>
          <a:prstGeom prst="rect">
            <a:avLst/>
          </a:prstGeom>
        </p:spPr>
      </p:pic>
      <p:sp>
        <p:nvSpPr>
          <p:cNvPr id="46" name="Espace réservé du texte 16"/>
          <p:cNvSpPr>
            <a:spLocks noGrp="1"/>
          </p:cNvSpPr>
          <p:nvPr>
            <p:ph type="body" sz="quarter" idx="18" hasCustomPrompt="1"/>
          </p:nvPr>
        </p:nvSpPr>
        <p:spPr>
          <a:xfrm>
            <a:off x="613091" y="3338512"/>
            <a:ext cx="2386965" cy="301625"/>
          </a:xfrm>
        </p:spPr>
        <p:txBody>
          <a:bodyPr>
            <a:noAutofit/>
          </a:bodyPr>
          <a:lstStyle>
            <a:lvl1pPr algn="ctr">
              <a:buNone/>
              <a:defRPr sz="1800" b="1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 err="1"/>
              <a:t>Track</a:t>
            </a:r>
            <a:r>
              <a:rPr lang="fr-FR" dirty="0"/>
              <a:t> 1</a:t>
            </a:r>
          </a:p>
        </p:txBody>
      </p:sp>
      <p:sp>
        <p:nvSpPr>
          <p:cNvPr id="47" name="Espace réservé du texte 16"/>
          <p:cNvSpPr>
            <a:spLocks noGrp="1"/>
          </p:cNvSpPr>
          <p:nvPr>
            <p:ph type="body" sz="quarter" idx="32" hasCustomPrompt="1"/>
          </p:nvPr>
        </p:nvSpPr>
        <p:spPr>
          <a:xfrm>
            <a:off x="613091" y="3671883"/>
            <a:ext cx="2386965" cy="712789"/>
          </a:xfrm>
        </p:spPr>
        <p:txBody>
          <a:bodyPr vert="horz">
            <a:noAutofit/>
          </a:bodyPr>
          <a:lstStyle>
            <a:lvl1pPr algn="ctr">
              <a:buNone/>
              <a:defRPr sz="2000" b="0" i="0" baseline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Best practices in</a:t>
            </a:r>
          </a:p>
          <a:p>
            <a:pPr lvl="0"/>
            <a:r>
              <a:rPr lang="fr-FR" dirty="0"/>
              <a:t>Collaborative</a:t>
            </a:r>
          </a:p>
          <a:p>
            <a:pPr lvl="0"/>
            <a:r>
              <a:rPr lang="fr-FR" dirty="0" err="1"/>
              <a:t>research</a:t>
            </a:r>
            <a:endParaRPr lang="fr-FR" dirty="0"/>
          </a:p>
        </p:txBody>
      </p:sp>
      <p:sp>
        <p:nvSpPr>
          <p:cNvPr id="19" name="Espace réservé du texte 16"/>
          <p:cNvSpPr>
            <a:spLocks noGrp="1"/>
          </p:cNvSpPr>
          <p:nvPr>
            <p:ph type="body" sz="quarter" idx="37" hasCustomPrompt="1"/>
          </p:nvPr>
        </p:nvSpPr>
        <p:spPr>
          <a:xfrm>
            <a:off x="3327714" y="3338512"/>
            <a:ext cx="2386965" cy="301625"/>
          </a:xfrm>
        </p:spPr>
        <p:txBody>
          <a:bodyPr>
            <a:noAutofit/>
          </a:bodyPr>
          <a:lstStyle>
            <a:lvl1pPr algn="ctr">
              <a:buNone/>
              <a:defRPr sz="1800" b="1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 err="1"/>
              <a:t>Track</a:t>
            </a:r>
            <a:r>
              <a:rPr lang="fr-FR" dirty="0"/>
              <a:t> 2</a:t>
            </a:r>
          </a:p>
        </p:txBody>
      </p:sp>
      <p:sp>
        <p:nvSpPr>
          <p:cNvPr id="20" name="Espace réservé du texte 16"/>
          <p:cNvSpPr>
            <a:spLocks noGrp="1"/>
          </p:cNvSpPr>
          <p:nvPr>
            <p:ph type="body" sz="quarter" idx="38" hasCustomPrompt="1"/>
          </p:nvPr>
        </p:nvSpPr>
        <p:spPr>
          <a:xfrm>
            <a:off x="3327714" y="3671883"/>
            <a:ext cx="2386965" cy="712789"/>
          </a:xfrm>
        </p:spPr>
        <p:txBody>
          <a:bodyPr vert="horz">
            <a:noAutofit/>
          </a:bodyPr>
          <a:lstStyle>
            <a:lvl1pPr algn="ctr">
              <a:buNone/>
              <a:defRPr sz="2000" b="0" i="0" baseline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Key issues in</a:t>
            </a:r>
          </a:p>
          <a:p>
            <a:pPr lvl="0"/>
            <a:r>
              <a:rPr lang="fr-FR" dirty="0" err="1"/>
              <a:t>licensing</a:t>
            </a:r>
            <a:r>
              <a:rPr lang="fr-FR" dirty="0"/>
              <a:t> and </a:t>
            </a:r>
            <a:r>
              <a:rPr lang="fr-FR" dirty="0" err="1"/>
              <a:t>tech</a:t>
            </a:r>
            <a:endParaRPr lang="fr-FR" dirty="0"/>
          </a:p>
          <a:p>
            <a:pPr lvl="0"/>
            <a:r>
              <a:rPr lang="fr-FR" dirty="0" err="1"/>
              <a:t>transfer</a:t>
            </a:r>
            <a:endParaRPr lang="fr-FR" dirty="0"/>
          </a:p>
        </p:txBody>
      </p:sp>
      <p:sp>
        <p:nvSpPr>
          <p:cNvPr id="21" name="Espace réservé du texte 16"/>
          <p:cNvSpPr>
            <a:spLocks noGrp="1"/>
          </p:cNvSpPr>
          <p:nvPr>
            <p:ph type="body" sz="quarter" idx="39" hasCustomPrompt="1"/>
          </p:nvPr>
        </p:nvSpPr>
        <p:spPr>
          <a:xfrm>
            <a:off x="6062449" y="3338512"/>
            <a:ext cx="2386965" cy="301625"/>
          </a:xfrm>
        </p:spPr>
        <p:txBody>
          <a:bodyPr>
            <a:noAutofit/>
          </a:bodyPr>
          <a:lstStyle>
            <a:lvl1pPr algn="ctr">
              <a:buNone/>
              <a:defRPr sz="1800" b="1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 err="1"/>
              <a:t>Track</a:t>
            </a:r>
            <a:r>
              <a:rPr lang="fr-FR" dirty="0"/>
              <a:t> 3</a:t>
            </a:r>
          </a:p>
        </p:txBody>
      </p:sp>
      <p:sp>
        <p:nvSpPr>
          <p:cNvPr id="22" name="Espace réservé du texte 16"/>
          <p:cNvSpPr>
            <a:spLocks noGrp="1"/>
          </p:cNvSpPr>
          <p:nvPr>
            <p:ph type="body" sz="quarter" idx="40" hasCustomPrompt="1"/>
          </p:nvPr>
        </p:nvSpPr>
        <p:spPr>
          <a:xfrm>
            <a:off x="5856895" y="3671883"/>
            <a:ext cx="2798072" cy="712789"/>
          </a:xfrm>
        </p:spPr>
        <p:txBody>
          <a:bodyPr vert="horz">
            <a:noAutofit/>
          </a:bodyPr>
          <a:lstStyle>
            <a:lvl1pPr algn="ctr">
              <a:buNone/>
              <a:defRPr sz="2000" b="0" i="0" baseline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 err="1"/>
              <a:t>Early</a:t>
            </a:r>
            <a:r>
              <a:rPr lang="fr-FR" dirty="0"/>
              <a:t> stage innovation :</a:t>
            </a:r>
          </a:p>
          <a:p>
            <a:pPr lvl="0"/>
            <a:r>
              <a:rPr lang="fr-FR" dirty="0" err="1"/>
              <a:t>identify</a:t>
            </a:r>
            <a:r>
              <a:rPr lang="fr-FR" dirty="0"/>
              <a:t> the right</a:t>
            </a:r>
          </a:p>
          <a:p>
            <a:pPr lvl="0"/>
            <a:r>
              <a:rPr lang="fr-FR" dirty="0" err="1"/>
              <a:t>funding</a:t>
            </a:r>
            <a:r>
              <a:rPr lang="fr-FR" dirty="0"/>
              <a:t> sources</a:t>
            </a:r>
          </a:p>
        </p:txBody>
      </p:sp>
      <p:sp>
        <p:nvSpPr>
          <p:cNvPr id="23" name="Espace réservé du texte 16"/>
          <p:cNvSpPr>
            <a:spLocks noGrp="1"/>
          </p:cNvSpPr>
          <p:nvPr>
            <p:ph type="body" sz="quarter" idx="41" hasCustomPrompt="1"/>
          </p:nvPr>
        </p:nvSpPr>
        <p:spPr>
          <a:xfrm>
            <a:off x="731128" y="1284283"/>
            <a:ext cx="7983108" cy="531818"/>
          </a:xfrm>
        </p:spPr>
        <p:txBody>
          <a:bodyPr vert="horz">
            <a:noAutofit/>
          </a:bodyPr>
          <a:lstStyle>
            <a:lvl1pPr algn="ctr">
              <a:buNone/>
              <a:defRPr sz="2000" b="0" i="0" baseline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This </a:t>
            </a:r>
            <a:r>
              <a:rPr lang="fr-FR" dirty="0" err="1"/>
              <a:t>conference</a:t>
            </a:r>
            <a:r>
              <a:rPr lang="fr-FR" dirty="0"/>
              <a:t> program </a:t>
            </a:r>
            <a:r>
              <a:rPr lang="fr-FR" dirty="0" err="1"/>
              <a:t>received</a:t>
            </a:r>
            <a:r>
              <a:rPr lang="fr-FR" dirty="0"/>
              <a:t> the support of a </a:t>
            </a:r>
            <a:r>
              <a:rPr lang="fr-FR" dirty="0" err="1"/>
              <a:t>prestigious</a:t>
            </a:r>
            <a:r>
              <a:rPr lang="fr-FR" dirty="0"/>
              <a:t> </a:t>
            </a:r>
            <a:r>
              <a:rPr lang="fr-FR" dirty="0" err="1"/>
              <a:t>Steering</a:t>
            </a:r>
            <a:r>
              <a:rPr lang="fr-FR" dirty="0"/>
              <a:t> </a:t>
            </a:r>
            <a:r>
              <a:rPr lang="fr-FR" dirty="0" err="1"/>
              <a:t>Committee</a:t>
            </a:r>
            <a:r>
              <a:rPr lang="fr-FR" dirty="0"/>
              <a:t>, </a:t>
            </a:r>
            <a:r>
              <a:rPr lang="fr-FR" dirty="0" err="1"/>
              <a:t>composed</a:t>
            </a:r>
            <a:r>
              <a:rPr lang="fr-FR" dirty="0"/>
              <a:t> of 27 </a:t>
            </a:r>
            <a:r>
              <a:rPr lang="fr-FR" dirty="0" err="1"/>
              <a:t>renowned</a:t>
            </a:r>
            <a:r>
              <a:rPr lang="fr-FR" dirty="0"/>
              <a:t> international experts</a:t>
            </a:r>
          </a:p>
        </p:txBody>
      </p:sp>
      <p:pic>
        <p:nvPicPr>
          <p:cNvPr id="24" name="Picture 2" descr="P:\Pôle Evenementiel\BIOFIT\BIOFIT 2016\COMMUNICATION\LOGOS\BioFIT 2016\logo_2016.png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89" y="51179"/>
            <a:ext cx="2045197" cy="57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35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06465" y="0"/>
            <a:ext cx="8420100" cy="657225"/>
          </a:xfrm>
          <a:prstGeom prst="rect">
            <a:avLst/>
          </a:prstGeom>
        </p:spPr>
      </p:pic>
      <p:sp>
        <p:nvSpPr>
          <p:cNvPr id="39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7854007" y="226571"/>
            <a:ext cx="860228" cy="305991"/>
          </a:xfrm>
        </p:spPr>
        <p:txBody>
          <a:bodyPr anchor="ctr"/>
          <a:lstStyle>
            <a:lvl1pPr algn="ctr">
              <a:buNone/>
              <a:defRPr sz="2400" b="1">
                <a:solidFill>
                  <a:srgbClr val="FFFFFF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44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2632386" y="226571"/>
            <a:ext cx="5024345" cy="305991"/>
          </a:xfrm>
        </p:spPr>
        <p:txBody>
          <a:bodyPr anchor="ctr">
            <a:normAutofit/>
          </a:bodyPr>
          <a:lstStyle>
            <a:lvl1pPr algn="ctr" rtl="0">
              <a:buNone/>
              <a:defRPr lang="fr-FR" sz="2400" baseline="0" smtClean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rtl="0"/>
            <a:r>
              <a:rPr lang="fr-FR" dirty="0"/>
              <a:t>Titre de la diapositive</a:t>
            </a:r>
          </a:p>
        </p:txBody>
      </p:sp>
      <p:sp>
        <p:nvSpPr>
          <p:cNvPr id="20" name="Espace réservé du texte 16"/>
          <p:cNvSpPr>
            <a:spLocks noGrp="1"/>
          </p:cNvSpPr>
          <p:nvPr>
            <p:ph type="body" sz="quarter" idx="15" hasCustomPrompt="1"/>
          </p:nvPr>
        </p:nvSpPr>
        <p:spPr>
          <a:xfrm>
            <a:off x="905895" y="3035106"/>
            <a:ext cx="2125172" cy="304976"/>
          </a:xfrm>
        </p:spPr>
        <p:txBody>
          <a:bodyPr>
            <a:noAutofit/>
          </a:bodyPr>
          <a:lstStyle>
            <a:lvl1pPr algn="ctr">
              <a:buNone/>
              <a:defRPr sz="2000" b="0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Gold Sponsor</a:t>
            </a:r>
          </a:p>
        </p:txBody>
      </p:sp>
      <p:sp>
        <p:nvSpPr>
          <p:cNvPr id="26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848040" y="3435159"/>
            <a:ext cx="2183027" cy="431987"/>
          </a:xfrm>
        </p:spPr>
        <p:txBody>
          <a:bodyPr anchor="t"/>
          <a:lstStyle>
            <a:lvl1pPr marL="0" indent="0" algn="ctr">
              <a:buNone/>
              <a:defRPr sz="280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15 000 €</a:t>
            </a:r>
          </a:p>
        </p:txBody>
      </p:sp>
      <p:sp>
        <p:nvSpPr>
          <p:cNvPr id="27" name="Espace réservé du texte 2"/>
          <p:cNvSpPr>
            <a:spLocks noGrp="1"/>
          </p:cNvSpPr>
          <p:nvPr>
            <p:ph type="body" idx="21" hasCustomPrompt="1"/>
          </p:nvPr>
        </p:nvSpPr>
        <p:spPr>
          <a:xfrm>
            <a:off x="3632201" y="3435159"/>
            <a:ext cx="2183027" cy="431987"/>
          </a:xfrm>
        </p:spPr>
        <p:txBody>
          <a:bodyPr anchor="t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0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9 000 €</a:t>
            </a:r>
          </a:p>
        </p:txBody>
      </p:sp>
      <p:sp>
        <p:nvSpPr>
          <p:cNvPr id="28" name="Espace réservé du texte 2"/>
          <p:cNvSpPr>
            <a:spLocks noGrp="1"/>
          </p:cNvSpPr>
          <p:nvPr>
            <p:ph type="body" idx="22" hasCustomPrompt="1"/>
          </p:nvPr>
        </p:nvSpPr>
        <p:spPr>
          <a:xfrm>
            <a:off x="6270309" y="3435159"/>
            <a:ext cx="2183027" cy="431987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6 000 €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56436" y="2071672"/>
            <a:ext cx="762000" cy="685800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425263" y="2071672"/>
            <a:ext cx="596900" cy="685800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7130365" y="2109788"/>
            <a:ext cx="457200" cy="600075"/>
          </a:xfrm>
          <a:prstGeom prst="rect">
            <a:avLst/>
          </a:prstGeom>
        </p:spPr>
      </p:pic>
      <p:sp>
        <p:nvSpPr>
          <p:cNvPr id="31" name="Espace réservé du texte 16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3661127" y="3035106"/>
            <a:ext cx="2125172" cy="304976"/>
          </a:xfrm>
        </p:spPr>
        <p:txBody>
          <a:bodyPr>
            <a:noAutofit/>
          </a:bodyPr>
          <a:lstStyle>
            <a:lvl1pPr algn="ctr">
              <a:buNone/>
              <a:defRPr sz="2000" b="0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 err="1"/>
              <a:t>Silver</a:t>
            </a:r>
            <a:r>
              <a:rPr lang="fr-FR" dirty="0"/>
              <a:t> Sponsor</a:t>
            </a:r>
          </a:p>
        </p:txBody>
      </p:sp>
      <p:sp>
        <p:nvSpPr>
          <p:cNvPr id="32" name="Espace réservé du texte 16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6270308" y="3035106"/>
            <a:ext cx="2183027" cy="304976"/>
          </a:xfrm>
        </p:spPr>
        <p:txBody>
          <a:bodyPr>
            <a:noAutofit/>
          </a:bodyPr>
          <a:lstStyle>
            <a:lvl1pPr algn="ctr">
              <a:buNone/>
              <a:defRPr sz="2000" b="0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Bronze Sponsor</a:t>
            </a:r>
          </a:p>
        </p:txBody>
      </p:sp>
      <p:sp>
        <p:nvSpPr>
          <p:cNvPr id="34" name="Espace réservé du texte 16"/>
          <p:cNvSpPr>
            <a:spLocks noGrp="1"/>
          </p:cNvSpPr>
          <p:nvPr>
            <p:ph type="body" sz="quarter" idx="41" hasCustomPrompt="1"/>
          </p:nvPr>
        </p:nvSpPr>
        <p:spPr>
          <a:xfrm>
            <a:off x="1857799" y="1144582"/>
            <a:ext cx="5729766" cy="531818"/>
          </a:xfrm>
        </p:spPr>
        <p:txBody>
          <a:bodyPr vert="horz">
            <a:noAutofit/>
          </a:bodyPr>
          <a:lstStyle>
            <a:lvl1pPr algn="ctr">
              <a:buNone/>
              <a:defRPr sz="2000" b="0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 err="1"/>
              <a:t>Discover</a:t>
            </a:r>
            <a:r>
              <a:rPr lang="fr-FR" dirty="0"/>
              <a:t>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sponsorship</a:t>
            </a:r>
            <a:r>
              <a:rPr lang="fr-FR" dirty="0"/>
              <a:t> </a:t>
            </a:r>
            <a:r>
              <a:rPr lang="fr-FR" dirty="0" err="1"/>
              <a:t>opportunities</a:t>
            </a:r>
            <a:r>
              <a:rPr lang="fr-FR" dirty="0"/>
              <a:t> and </a:t>
            </a:r>
            <a:r>
              <a:rPr lang="fr-FR" dirty="0" err="1"/>
              <a:t>make</a:t>
            </a:r>
            <a:r>
              <a:rPr lang="fr-FR" dirty="0"/>
              <a:t> the best out of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presence</a:t>
            </a:r>
            <a:r>
              <a:rPr lang="fr-FR" dirty="0"/>
              <a:t>:</a:t>
            </a:r>
          </a:p>
        </p:txBody>
      </p:sp>
      <p:pic>
        <p:nvPicPr>
          <p:cNvPr id="15" name="Picture 2" descr="P:\Pôle Evenementiel\BIOFIT\BIOFIT 2016\COMMUNICATION\LOGOS\BioFIT 2016\Logo BioFIT 2016_150x75 px.pn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65" y="55003"/>
            <a:ext cx="2013654" cy="75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:\Pôle Evenementiel\BIOFIT\BIOFIT 2016\COMMUNICATION\LOGOS\BioFIT 2016\logo_2016.jp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65" y="112318"/>
            <a:ext cx="2013654" cy="56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35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06465" y="0"/>
            <a:ext cx="8420100" cy="657225"/>
          </a:xfrm>
          <a:prstGeom prst="rect">
            <a:avLst/>
          </a:prstGeom>
        </p:spPr>
      </p:pic>
      <p:sp>
        <p:nvSpPr>
          <p:cNvPr id="39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7854007" y="226571"/>
            <a:ext cx="860228" cy="305991"/>
          </a:xfrm>
        </p:spPr>
        <p:txBody>
          <a:bodyPr anchor="ctr"/>
          <a:lstStyle>
            <a:lvl1pPr algn="ctr">
              <a:buNone/>
              <a:defRPr sz="2400" b="1">
                <a:solidFill>
                  <a:srgbClr val="FFFFFF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44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2632386" y="226571"/>
            <a:ext cx="5024345" cy="305991"/>
          </a:xfrm>
        </p:spPr>
        <p:txBody>
          <a:bodyPr anchor="ctr">
            <a:normAutofit/>
          </a:bodyPr>
          <a:lstStyle>
            <a:lvl1pPr algn="ctr" rtl="0">
              <a:buNone/>
              <a:defRPr lang="fr-FR" sz="2400" baseline="0" smtClean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rtl="0"/>
            <a:r>
              <a:rPr lang="fr-FR" dirty="0"/>
              <a:t>Titre de la diapositive</a:t>
            </a:r>
          </a:p>
        </p:txBody>
      </p:sp>
      <p:sp>
        <p:nvSpPr>
          <p:cNvPr id="20" name="Espace réservé du texte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98563" y="851250"/>
            <a:ext cx="2599305" cy="304976"/>
          </a:xfrm>
        </p:spPr>
        <p:txBody>
          <a:bodyPr>
            <a:noAutofit/>
          </a:bodyPr>
          <a:lstStyle>
            <a:lvl1pPr algn="ctr">
              <a:buNone/>
              <a:defRPr sz="1600" b="0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Fonction :</a:t>
            </a:r>
          </a:p>
        </p:txBody>
      </p:sp>
      <p:sp>
        <p:nvSpPr>
          <p:cNvPr id="15" name="Espace réservé du texte 16"/>
          <p:cNvSpPr>
            <a:spLocks noGrp="1"/>
          </p:cNvSpPr>
          <p:nvPr>
            <p:ph type="body" sz="quarter" idx="25" hasCustomPrompt="1"/>
          </p:nvPr>
        </p:nvSpPr>
        <p:spPr>
          <a:xfrm>
            <a:off x="1498563" y="1156226"/>
            <a:ext cx="2599305" cy="304976"/>
          </a:xfrm>
        </p:spPr>
        <p:txBody>
          <a:bodyPr>
            <a:noAutofit/>
          </a:bodyPr>
          <a:lstStyle>
            <a:lvl1pPr algn="ctr">
              <a:buNone/>
              <a:defRPr sz="1600" b="1" i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16" name="Espace réservé du texte 16"/>
          <p:cNvSpPr>
            <a:spLocks noGrp="1"/>
          </p:cNvSpPr>
          <p:nvPr>
            <p:ph type="body" sz="quarter" idx="26" hasCustomPrompt="1"/>
          </p:nvPr>
        </p:nvSpPr>
        <p:spPr>
          <a:xfrm>
            <a:off x="1498563" y="1461202"/>
            <a:ext cx="2599305" cy="679097"/>
          </a:xfrm>
        </p:spPr>
        <p:txBody>
          <a:bodyPr>
            <a:noAutofit/>
          </a:bodyPr>
          <a:lstStyle>
            <a:lvl1pPr algn="ctr">
              <a:buNone/>
              <a:defRPr sz="1600" b="0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Contacts :</a:t>
            </a:r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27" hasCustomPrompt="1"/>
          </p:nvPr>
        </p:nvSpPr>
        <p:spPr>
          <a:xfrm>
            <a:off x="5057426" y="851250"/>
            <a:ext cx="2599305" cy="304976"/>
          </a:xfrm>
        </p:spPr>
        <p:txBody>
          <a:bodyPr>
            <a:noAutofit/>
          </a:bodyPr>
          <a:lstStyle>
            <a:lvl1pPr algn="ctr">
              <a:buNone/>
              <a:defRPr sz="1600" b="0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Fonction :</a:t>
            </a:r>
          </a:p>
        </p:txBody>
      </p:sp>
      <p:sp>
        <p:nvSpPr>
          <p:cNvPr id="18" name="Espace réservé du texte 16"/>
          <p:cNvSpPr>
            <a:spLocks noGrp="1"/>
          </p:cNvSpPr>
          <p:nvPr>
            <p:ph type="body" sz="quarter" idx="28" hasCustomPrompt="1"/>
          </p:nvPr>
        </p:nvSpPr>
        <p:spPr>
          <a:xfrm>
            <a:off x="5057426" y="1156226"/>
            <a:ext cx="2599305" cy="304976"/>
          </a:xfrm>
        </p:spPr>
        <p:txBody>
          <a:bodyPr>
            <a:noAutofit/>
          </a:bodyPr>
          <a:lstStyle>
            <a:lvl1pPr algn="ctr">
              <a:buNone/>
              <a:defRPr sz="1600" b="1" i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19" name="Espace réservé du texte 16"/>
          <p:cNvSpPr>
            <a:spLocks noGrp="1"/>
          </p:cNvSpPr>
          <p:nvPr>
            <p:ph type="body" sz="quarter" idx="29" hasCustomPrompt="1"/>
          </p:nvPr>
        </p:nvSpPr>
        <p:spPr>
          <a:xfrm>
            <a:off x="5057426" y="1461202"/>
            <a:ext cx="2599305" cy="679097"/>
          </a:xfrm>
        </p:spPr>
        <p:txBody>
          <a:bodyPr>
            <a:noAutofit/>
          </a:bodyPr>
          <a:lstStyle>
            <a:lvl1pPr algn="ctr">
              <a:buNone/>
              <a:defRPr sz="1600" b="0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Contacts :</a:t>
            </a:r>
          </a:p>
        </p:txBody>
      </p:sp>
      <p:sp>
        <p:nvSpPr>
          <p:cNvPr id="23" name="Espace réservé du texte 16"/>
          <p:cNvSpPr>
            <a:spLocks noGrp="1"/>
          </p:cNvSpPr>
          <p:nvPr>
            <p:ph type="body" sz="quarter" idx="30" hasCustomPrompt="1"/>
          </p:nvPr>
        </p:nvSpPr>
        <p:spPr>
          <a:xfrm>
            <a:off x="1498563" y="2254247"/>
            <a:ext cx="2599305" cy="304976"/>
          </a:xfrm>
        </p:spPr>
        <p:txBody>
          <a:bodyPr>
            <a:noAutofit/>
          </a:bodyPr>
          <a:lstStyle>
            <a:lvl1pPr algn="ctr">
              <a:buNone/>
              <a:defRPr sz="1600" b="0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Fonction :</a:t>
            </a:r>
          </a:p>
        </p:txBody>
      </p:sp>
      <p:sp>
        <p:nvSpPr>
          <p:cNvPr id="24" name="Espace réservé du texte 16"/>
          <p:cNvSpPr>
            <a:spLocks noGrp="1"/>
          </p:cNvSpPr>
          <p:nvPr>
            <p:ph type="body" sz="quarter" idx="31" hasCustomPrompt="1"/>
          </p:nvPr>
        </p:nvSpPr>
        <p:spPr>
          <a:xfrm>
            <a:off x="1498563" y="2559223"/>
            <a:ext cx="2599305" cy="304976"/>
          </a:xfrm>
        </p:spPr>
        <p:txBody>
          <a:bodyPr>
            <a:noAutofit/>
          </a:bodyPr>
          <a:lstStyle>
            <a:lvl1pPr algn="ctr">
              <a:buNone/>
              <a:defRPr sz="1600" b="1" i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25" name="Espace réservé du texte 16"/>
          <p:cNvSpPr>
            <a:spLocks noGrp="1"/>
          </p:cNvSpPr>
          <p:nvPr>
            <p:ph type="body" sz="quarter" idx="32" hasCustomPrompt="1"/>
          </p:nvPr>
        </p:nvSpPr>
        <p:spPr>
          <a:xfrm>
            <a:off x="1498563" y="2864200"/>
            <a:ext cx="2599305" cy="679097"/>
          </a:xfrm>
        </p:spPr>
        <p:txBody>
          <a:bodyPr>
            <a:noAutofit/>
          </a:bodyPr>
          <a:lstStyle>
            <a:lvl1pPr algn="ctr">
              <a:buNone/>
              <a:defRPr sz="1600" b="0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Contacts :</a:t>
            </a:r>
          </a:p>
        </p:txBody>
      </p:sp>
      <p:sp>
        <p:nvSpPr>
          <p:cNvPr id="29" name="Espace réservé du texte 16"/>
          <p:cNvSpPr>
            <a:spLocks noGrp="1"/>
          </p:cNvSpPr>
          <p:nvPr>
            <p:ph type="body" sz="quarter" idx="33" hasCustomPrompt="1"/>
          </p:nvPr>
        </p:nvSpPr>
        <p:spPr>
          <a:xfrm>
            <a:off x="5057426" y="2254247"/>
            <a:ext cx="2599305" cy="304976"/>
          </a:xfrm>
        </p:spPr>
        <p:txBody>
          <a:bodyPr>
            <a:noAutofit/>
          </a:bodyPr>
          <a:lstStyle>
            <a:lvl1pPr algn="ctr">
              <a:buNone/>
              <a:defRPr sz="1600" b="0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Fonction :</a:t>
            </a:r>
          </a:p>
        </p:txBody>
      </p:sp>
      <p:sp>
        <p:nvSpPr>
          <p:cNvPr id="33" name="Espace réservé du texte 16"/>
          <p:cNvSpPr>
            <a:spLocks noGrp="1"/>
          </p:cNvSpPr>
          <p:nvPr>
            <p:ph type="body" sz="quarter" idx="34" hasCustomPrompt="1"/>
          </p:nvPr>
        </p:nvSpPr>
        <p:spPr>
          <a:xfrm>
            <a:off x="5057426" y="2559223"/>
            <a:ext cx="2599305" cy="304976"/>
          </a:xfrm>
        </p:spPr>
        <p:txBody>
          <a:bodyPr>
            <a:noAutofit/>
          </a:bodyPr>
          <a:lstStyle>
            <a:lvl1pPr algn="ctr">
              <a:buNone/>
              <a:defRPr sz="1600" b="1" i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35" name="Espace réservé du texte 16"/>
          <p:cNvSpPr>
            <a:spLocks noGrp="1"/>
          </p:cNvSpPr>
          <p:nvPr>
            <p:ph type="body" sz="quarter" idx="35" hasCustomPrompt="1"/>
          </p:nvPr>
        </p:nvSpPr>
        <p:spPr>
          <a:xfrm>
            <a:off x="5057426" y="2864200"/>
            <a:ext cx="2599305" cy="679097"/>
          </a:xfrm>
        </p:spPr>
        <p:txBody>
          <a:bodyPr>
            <a:noAutofit/>
          </a:bodyPr>
          <a:lstStyle>
            <a:lvl1pPr algn="ctr">
              <a:buNone/>
              <a:defRPr sz="1600" b="0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Contacts :</a:t>
            </a:r>
          </a:p>
        </p:txBody>
      </p:sp>
      <p:sp>
        <p:nvSpPr>
          <p:cNvPr id="38" name="Espace réservé du texte 16"/>
          <p:cNvSpPr>
            <a:spLocks noGrp="1"/>
          </p:cNvSpPr>
          <p:nvPr>
            <p:ph type="body" sz="quarter" idx="36" hasCustomPrompt="1"/>
          </p:nvPr>
        </p:nvSpPr>
        <p:spPr>
          <a:xfrm>
            <a:off x="3272349" y="3739972"/>
            <a:ext cx="2599305" cy="216077"/>
          </a:xfrm>
        </p:spPr>
        <p:txBody>
          <a:bodyPr>
            <a:noAutofit/>
          </a:bodyPr>
          <a:lstStyle>
            <a:lvl1pPr algn="ctr">
              <a:buNone/>
              <a:defRPr sz="1600" b="1" i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 err="1"/>
              <a:t>Eurasanté</a:t>
            </a:r>
            <a:endParaRPr lang="fr-FR" dirty="0"/>
          </a:p>
        </p:txBody>
      </p:sp>
      <p:sp>
        <p:nvSpPr>
          <p:cNvPr id="40" name="Espace réservé du texte 16"/>
          <p:cNvSpPr>
            <a:spLocks noGrp="1"/>
          </p:cNvSpPr>
          <p:nvPr>
            <p:ph type="body" sz="quarter" idx="37" hasCustomPrompt="1"/>
          </p:nvPr>
        </p:nvSpPr>
        <p:spPr>
          <a:xfrm>
            <a:off x="1487271" y="4019368"/>
            <a:ext cx="6169460" cy="1124132"/>
          </a:xfrm>
        </p:spPr>
        <p:txBody>
          <a:bodyPr>
            <a:noAutofit/>
          </a:bodyPr>
          <a:lstStyle>
            <a:lvl1pPr algn="ctr">
              <a:buNone/>
              <a:defRPr sz="1600" b="0" i="0">
                <a:solidFill>
                  <a:srgbClr val="FFFFFF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Parc </a:t>
            </a:r>
            <a:r>
              <a:rPr lang="fr-FR" dirty="0" err="1"/>
              <a:t>Eurasanté</a:t>
            </a:r>
            <a:endParaRPr lang="fr-FR" dirty="0"/>
          </a:p>
          <a:p>
            <a:pPr lvl="0"/>
            <a:r>
              <a:rPr lang="fr-FR" dirty="0"/>
              <a:t>310 avenue Eugène Avinée - 59120 Loos (France)</a:t>
            </a:r>
          </a:p>
          <a:p>
            <a:pPr lvl="0"/>
            <a:r>
              <a:rPr lang="fr-FR" dirty="0"/>
              <a:t>Tel: +33 (0)3 28 55 90 60 - Fax: +33 (0)3 28 55 90 61</a:t>
            </a:r>
          </a:p>
          <a:p>
            <a:pPr lvl="0"/>
            <a:r>
              <a:rPr lang="fr-FR" dirty="0"/>
              <a:t> </a:t>
            </a:r>
            <a:r>
              <a:rPr lang="fr-FR" dirty="0" err="1"/>
              <a:t>www.biofit-event.com</a:t>
            </a:r>
            <a:endParaRPr lang="fr-FR" dirty="0"/>
          </a:p>
        </p:txBody>
      </p:sp>
      <p:pic>
        <p:nvPicPr>
          <p:cNvPr id="21" name="Picture 2" descr="P:\Pôle Evenementiel\BIOFIT\BIOFIT 2016\COMMUNICATION\LOGOS\BioFIT 2016\Logo BioFIT 2016_150x75 px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65" y="55003"/>
            <a:ext cx="2013654" cy="75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:\Pôle Evenementiel\BIOFIT\BIOFIT 2016\COMMUNICATION\LOGOS\BioFIT 2016\logo_2016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65" y="112318"/>
            <a:ext cx="2013654" cy="56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17220-A460-9E45-905F-98B761CA2E7A}" type="datetimeFigureOut">
              <a:rPr lang="fr-FR" smtClean="0"/>
              <a:pPr/>
              <a:t>12/11/2021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2485E-CAA4-064A-9AAB-15EB507219A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17220-A460-9E45-905F-98B761CA2E7A}" type="datetimeFigureOut">
              <a:rPr lang="fr-FR" smtClean="0"/>
              <a:pPr/>
              <a:t>12/11/2021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2485E-CAA4-064A-9AAB-15EB507219A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1483868" y="1221581"/>
            <a:ext cx="3602998" cy="564999"/>
          </a:xfrm>
        </p:spPr>
        <p:txBody>
          <a:bodyPr anchor="t">
            <a:noAutofit/>
          </a:bodyPr>
          <a:lstStyle>
            <a:lvl1pPr algn="l">
              <a:defRPr sz="5000" b="1" cap="none">
                <a:solidFill>
                  <a:srgbClr val="FFFFFF"/>
                </a:solidFill>
                <a:latin typeface="Futura LT Book"/>
                <a:cs typeface="Futura LT Book"/>
              </a:defRPr>
            </a:lvl1pPr>
          </a:lstStyle>
          <a:p>
            <a:r>
              <a:rPr lang="fr-FR" dirty="0"/>
              <a:t>Sommaire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0" hasCustomPrompt="1"/>
          </p:nvPr>
        </p:nvSpPr>
        <p:spPr>
          <a:xfrm>
            <a:off x="1483869" y="2090356"/>
            <a:ext cx="685429" cy="461665"/>
          </a:xfrm>
        </p:spPr>
        <p:txBody>
          <a:bodyPr wrap="square">
            <a:spAutoFit/>
          </a:bodyPr>
          <a:lstStyle>
            <a:lvl1pPr>
              <a:buNone/>
              <a:defRPr sz="2400" b="1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1/</a:t>
            </a:r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11" hasCustomPrompt="1"/>
          </p:nvPr>
        </p:nvSpPr>
        <p:spPr>
          <a:xfrm>
            <a:off x="2169296" y="2090356"/>
            <a:ext cx="5476104" cy="461665"/>
          </a:xfrm>
        </p:spPr>
        <p:txBody>
          <a:bodyPr wrap="square">
            <a:spAutoFit/>
          </a:bodyPr>
          <a:lstStyle>
            <a:lvl1pPr>
              <a:buNone/>
              <a:defRPr sz="2400" b="0" baseline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Titre la partie 1</a:t>
            </a:r>
          </a:p>
        </p:txBody>
      </p:sp>
      <p:sp>
        <p:nvSpPr>
          <p:cNvPr id="14" name="Espace réservé du texte 11"/>
          <p:cNvSpPr>
            <a:spLocks noGrp="1"/>
          </p:cNvSpPr>
          <p:nvPr>
            <p:ph type="body" sz="quarter" idx="12" hasCustomPrompt="1"/>
          </p:nvPr>
        </p:nvSpPr>
        <p:spPr>
          <a:xfrm>
            <a:off x="1483869" y="2436605"/>
            <a:ext cx="685429" cy="461665"/>
          </a:xfrm>
        </p:spPr>
        <p:txBody>
          <a:bodyPr wrap="square">
            <a:spAutoFit/>
          </a:bodyPr>
          <a:lstStyle>
            <a:lvl1pPr>
              <a:buNone/>
              <a:defRPr sz="2400" b="1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1/</a:t>
            </a:r>
          </a:p>
        </p:txBody>
      </p:sp>
      <p:sp>
        <p:nvSpPr>
          <p:cNvPr id="15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2169296" y="2436605"/>
            <a:ext cx="5476104" cy="461665"/>
          </a:xfrm>
        </p:spPr>
        <p:txBody>
          <a:bodyPr wrap="square">
            <a:spAutoFit/>
          </a:bodyPr>
          <a:lstStyle>
            <a:lvl1pPr>
              <a:buNone/>
              <a:defRPr sz="2400" b="0" baseline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Titre la partie 1</a:t>
            </a:r>
          </a:p>
        </p:txBody>
      </p:sp>
      <p:sp>
        <p:nvSpPr>
          <p:cNvPr id="16" name="Espace réservé du texte 11"/>
          <p:cNvSpPr>
            <a:spLocks noGrp="1"/>
          </p:cNvSpPr>
          <p:nvPr>
            <p:ph type="body" sz="quarter" idx="14" hasCustomPrompt="1"/>
          </p:nvPr>
        </p:nvSpPr>
        <p:spPr>
          <a:xfrm>
            <a:off x="1483869" y="2782853"/>
            <a:ext cx="685429" cy="461665"/>
          </a:xfrm>
        </p:spPr>
        <p:txBody>
          <a:bodyPr wrap="square">
            <a:spAutoFit/>
          </a:bodyPr>
          <a:lstStyle>
            <a:lvl1pPr>
              <a:buNone/>
              <a:defRPr sz="2400" b="1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1/</a:t>
            </a:r>
          </a:p>
        </p:txBody>
      </p:sp>
      <p:sp>
        <p:nvSpPr>
          <p:cNvPr id="17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2169296" y="2782853"/>
            <a:ext cx="5476104" cy="461665"/>
          </a:xfrm>
        </p:spPr>
        <p:txBody>
          <a:bodyPr wrap="square">
            <a:spAutoFit/>
          </a:bodyPr>
          <a:lstStyle>
            <a:lvl1pPr>
              <a:buNone/>
              <a:defRPr sz="2400" b="0" baseline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Titre la partie 1</a:t>
            </a:r>
          </a:p>
        </p:txBody>
      </p:sp>
      <p:sp>
        <p:nvSpPr>
          <p:cNvPr id="18" name="Espace réservé du texte 11"/>
          <p:cNvSpPr>
            <a:spLocks noGrp="1"/>
          </p:cNvSpPr>
          <p:nvPr>
            <p:ph type="body" sz="quarter" idx="16" hasCustomPrompt="1"/>
          </p:nvPr>
        </p:nvSpPr>
        <p:spPr>
          <a:xfrm>
            <a:off x="1483869" y="3129102"/>
            <a:ext cx="685429" cy="461665"/>
          </a:xfrm>
        </p:spPr>
        <p:txBody>
          <a:bodyPr wrap="square">
            <a:spAutoFit/>
          </a:bodyPr>
          <a:lstStyle>
            <a:lvl1pPr>
              <a:buNone/>
              <a:defRPr sz="2400" b="1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1/</a:t>
            </a:r>
          </a:p>
        </p:txBody>
      </p:sp>
      <p:sp>
        <p:nvSpPr>
          <p:cNvPr id="19" name="Espace réservé du texte 11"/>
          <p:cNvSpPr>
            <a:spLocks noGrp="1"/>
          </p:cNvSpPr>
          <p:nvPr>
            <p:ph type="body" sz="quarter" idx="17" hasCustomPrompt="1"/>
          </p:nvPr>
        </p:nvSpPr>
        <p:spPr>
          <a:xfrm>
            <a:off x="2169296" y="3129102"/>
            <a:ext cx="5476104" cy="461665"/>
          </a:xfrm>
        </p:spPr>
        <p:txBody>
          <a:bodyPr wrap="square">
            <a:spAutoFit/>
          </a:bodyPr>
          <a:lstStyle>
            <a:lvl1pPr>
              <a:buNone/>
              <a:defRPr sz="2400" b="0" baseline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Titre la partie 1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17220-A460-9E45-905F-98B761CA2E7A}" type="datetimeFigureOut">
              <a:rPr lang="fr-FR" smtClean="0"/>
              <a:pPr/>
              <a:t>12/11/2021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2485E-CAA4-064A-9AAB-15EB507219A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17220-A460-9E45-905F-98B761CA2E7A}" type="datetimeFigureOut">
              <a:rPr lang="fr-FR" smtClean="0"/>
              <a:pPr/>
              <a:t>12/11/2021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2485E-CAA4-064A-9AAB-15EB507219A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17220-A460-9E45-905F-98B761CA2E7A}" type="datetimeFigureOut">
              <a:rPr lang="fr-FR" smtClean="0"/>
              <a:pPr/>
              <a:t>12/11/2021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2485E-CAA4-064A-9AAB-15EB507219A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17220-A460-9E45-905F-98B761CA2E7A}" type="datetimeFigureOut">
              <a:rPr lang="fr-FR" smtClean="0"/>
              <a:pPr/>
              <a:t>12/11/2021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2485E-CAA4-064A-9AAB-15EB507219A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23D35-E91F-46E5-B010-AED271DFEB8A}" type="datetime1">
              <a:rPr lang="fr-FR" smtClean="0"/>
              <a:t>12/11/2021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13FDC-7586-4137-88C9-74B6D3419C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8207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Espace réservé du texte 2"/>
          <p:cNvSpPr>
            <a:spLocks noGrp="1"/>
          </p:cNvSpPr>
          <p:nvPr>
            <p:ph type="body" idx="1"/>
          </p:nvPr>
        </p:nvSpPr>
        <p:spPr>
          <a:xfrm>
            <a:off x="1066518" y="2824966"/>
            <a:ext cx="6665805" cy="1392023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4" name="Espace réservé du texte 23"/>
          <p:cNvSpPr>
            <a:spLocks noGrp="1"/>
          </p:cNvSpPr>
          <p:nvPr>
            <p:ph type="body" idx="10" hasCustomPrompt="1"/>
          </p:nvPr>
        </p:nvSpPr>
        <p:spPr>
          <a:xfrm>
            <a:off x="1066517" y="1086615"/>
            <a:ext cx="2367299" cy="1419533"/>
          </a:xfrm>
        </p:spPr>
        <p:txBody>
          <a:bodyPr>
            <a:noAutofit/>
          </a:bodyPr>
          <a:lstStyle>
            <a:lvl1pPr>
              <a:buNone/>
              <a:defRPr sz="1300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6" name="Espace réservé du texte 9"/>
          <p:cNvSpPr>
            <a:spLocks noGrp="1"/>
          </p:cNvSpPr>
          <p:nvPr>
            <p:ph type="body" sz="quarter" idx="13" hasCustomPrompt="1"/>
          </p:nvPr>
        </p:nvSpPr>
        <p:spPr>
          <a:xfrm>
            <a:off x="3175109" y="1234797"/>
            <a:ext cx="4557214" cy="1271351"/>
          </a:xfrm>
        </p:spPr>
        <p:txBody>
          <a:bodyPr wrap="none" anchor="ctr">
            <a:noAutofit/>
          </a:bodyPr>
          <a:lstStyle>
            <a:lvl1pPr algn="l" rtl="0">
              <a:buNone/>
              <a:defRPr lang="fr-FR" sz="4000" baseline="0" smtClean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rtl="0"/>
            <a:r>
              <a:rPr lang="fr-FR" dirty="0"/>
              <a:t>Titre de</a:t>
            </a:r>
          </a:p>
          <a:p>
            <a:pPr rtl="0"/>
            <a:r>
              <a:rPr lang="fr-FR" dirty="0"/>
              <a:t>la partie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06465" y="0"/>
            <a:ext cx="8420100" cy="657225"/>
          </a:xfrm>
          <a:prstGeom prst="rect">
            <a:avLst/>
          </a:prstGeom>
        </p:spPr>
      </p:pic>
      <p:sp>
        <p:nvSpPr>
          <p:cNvPr id="11" name="Espace réservé du texte 10"/>
          <p:cNvSpPr>
            <a:spLocks noGrp="1"/>
          </p:cNvSpPr>
          <p:nvPr>
            <p:ph type="body" sz="quarter" idx="11" hasCustomPrompt="1"/>
          </p:nvPr>
        </p:nvSpPr>
        <p:spPr>
          <a:xfrm>
            <a:off x="7854007" y="226571"/>
            <a:ext cx="860228" cy="305991"/>
          </a:xfrm>
        </p:spPr>
        <p:txBody>
          <a:bodyPr anchor="ctr"/>
          <a:lstStyle>
            <a:lvl1pPr algn="ctr">
              <a:buNone/>
              <a:defRPr sz="2400" b="1">
                <a:solidFill>
                  <a:srgbClr val="FFFFFF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>
            <a:lvl1pPr>
              <a:defRPr>
                <a:solidFill>
                  <a:srgbClr val="0D2A47"/>
                </a:solidFill>
                <a:latin typeface="Futura LT Book"/>
                <a:cs typeface="Futura LT Book"/>
              </a:defRPr>
            </a:lvl1pPr>
            <a:lvl2pPr>
              <a:defRPr>
                <a:solidFill>
                  <a:srgbClr val="0D2A47"/>
                </a:solidFill>
                <a:latin typeface="Futura LT Book"/>
                <a:cs typeface="Futura LT Book"/>
              </a:defRPr>
            </a:lvl2pPr>
            <a:lvl3pPr>
              <a:defRPr>
                <a:solidFill>
                  <a:srgbClr val="0D2A47"/>
                </a:solidFill>
                <a:latin typeface="Futura LT Book"/>
                <a:cs typeface="Futura LT Book"/>
              </a:defRPr>
            </a:lvl3pPr>
            <a:lvl4pPr>
              <a:defRPr>
                <a:solidFill>
                  <a:srgbClr val="0D2A47"/>
                </a:solidFill>
                <a:latin typeface="Futura LT Book"/>
                <a:cs typeface="Futura LT Book"/>
              </a:defRPr>
            </a:lvl4pPr>
            <a:lvl5pPr>
              <a:defRPr>
                <a:solidFill>
                  <a:srgbClr val="0D2A47"/>
                </a:solidFill>
                <a:latin typeface="Futura LT Book"/>
                <a:cs typeface="Futura LT Book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2632386" y="226571"/>
            <a:ext cx="5024345" cy="305991"/>
          </a:xfrm>
        </p:spPr>
        <p:txBody>
          <a:bodyPr anchor="ctr">
            <a:normAutofit/>
          </a:bodyPr>
          <a:lstStyle>
            <a:lvl1pPr algn="ctr" rtl="0">
              <a:buNone/>
              <a:defRPr lang="fr-FR" sz="2400" baseline="0" smtClean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rtl="0"/>
            <a:r>
              <a:rPr lang="fr-FR" dirty="0"/>
              <a:t>Titre de la diapositive</a:t>
            </a:r>
          </a:p>
        </p:txBody>
      </p:sp>
      <p:pic>
        <p:nvPicPr>
          <p:cNvPr id="8" name="Picture 2" descr="P:\Pôle Evenementiel\BIOFIT\BIOFIT 2016\COMMUNICATION\LOGOS\BioFIT 2016\Logo BioFIT 2016_150x75 px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65" y="55003"/>
            <a:ext cx="2013654" cy="75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:\Pôle Evenementiel\BIOFIT\BIOFIT 2016\COMMUNICATION\LOGOS\BioFIT 2016\logo_2016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65" y="112318"/>
            <a:ext cx="2013654" cy="56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06465" y="0"/>
            <a:ext cx="8420100" cy="657225"/>
          </a:xfrm>
          <a:prstGeom prst="rect">
            <a:avLst/>
          </a:prstGeom>
        </p:spPr>
      </p:pic>
      <p:sp>
        <p:nvSpPr>
          <p:cNvPr id="8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7854007" y="226571"/>
            <a:ext cx="860228" cy="305991"/>
          </a:xfrm>
        </p:spPr>
        <p:txBody>
          <a:bodyPr anchor="ctr"/>
          <a:lstStyle>
            <a:lvl1pPr algn="ctr">
              <a:buNone/>
              <a:defRPr sz="2400" b="1">
                <a:solidFill>
                  <a:srgbClr val="FFFFFF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5" hasCustomPrompt="1"/>
          </p:nvPr>
        </p:nvSpPr>
        <p:spPr>
          <a:xfrm>
            <a:off x="1079279" y="2712914"/>
            <a:ext cx="1838282" cy="391716"/>
          </a:xfrm>
        </p:spPr>
        <p:txBody>
          <a:bodyPr>
            <a:normAutofit/>
          </a:bodyPr>
          <a:lstStyle>
            <a:lvl1pPr algn="ctr">
              <a:buNone/>
              <a:defRPr sz="240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Contenu</a:t>
            </a:r>
          </a:p>
        </p:txBody>
      </p:sp>
      <p:sp>
        <p:nvSpPr>
          <p:cNvPr id="25" name="Espace réservé du texte 2"/>
          <p:cNvSpPr>
            <a:spLocks noGrp="1"/>
          </p:cNvSpPr>
          <p:nvPr>
            <p:ph type="body" idx="1"/>
          </p:nvPr>
        </p:nvSpPr>
        <p:spPr>
          <a:xfrm>
            <a:off x="892427" y="3130375"/>
            <a:ext cx="2183027" cy="1125140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  28"/>
          <p:cNvSpPr>
            <a:spLocks noGrp="1"/>
          </p:cNvSpPr>
          <p:nvPr>
            <p:ph type="pic" sz="quarter" idx="16"/>
          </p:nvPr>
        </p:nvSpPr>
        <p:spPr>
          <a:xfrm>
            <a:off x="921217" y="1451883"/>
            <a:ext cx="2154237" cy="967978"/>
          </a:xfrm>
        </p:spPr>
        <p:txBody>
          <a:bodyPr/>
          <a:lstStyle/>
          <a:p>
            <a:endParaRPr lang="fr-FR"/>
          </a:p>
        </p:txBody>
      </p:sp>
      <p:sp>
        <p:nvSpPr>
          <p:cNvPr id="31" name="Espace réservé du texte 16"/>
          <p:cNvSpPr>
            <a:spLocks noGrp="1"/>
          </p:cNvSpPr>
          <p:nvPr>
            <p:ph type="body" sz="quarter" idx="17" hasCustomPrompt="1"/>
          </p:nvPr>
        </p:nvSpPr>
        <p:spPr>
          <a:xfrm>
            <a:off x="3660468" y="2712914"/>
            <a:ext cx="1838282" cy="391716"/>
          </a:xfrm>
        </p:spPr>
        <p:txBody>
          <a:bodyPr>
            <a:normAutofit/>
          </a:bodyPr>
          <a:lstStyle>
            <a:lvl1pPr algn="ctr">
              <a:buNone/>
              <a:defRPr sz="240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Contenu</a:t>
            </a:r>
          </a:p>
        </p:txBody>
      </p:sp>
      <p:sp>
        <p:nvSpPr>
          <p:cNvPr id="32" name="Espace réservé du texte 2"/>
          <p:cNvSpPr>
            <a:spLocks noGrp="1"/>
          </p:cNvSpPr>
          <p:nvPr>
            <p:ph type="body" idx="18"/>
          </p:nvPr>
        </p:nvSpPr>
        <p:spPr>
          <a:xfrm>
            <a:off x="3473616" y="3130375"/>
            <a:ext cx="2183027" cy="1125140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3" name="Espace réservé pour une image  28"/>
          <p:cNvSpPr>
            <a:spLocks noGrp="1"/>
          </p:cNvSpPr>
          <p:nvPr>
            <p:ph type="pic" sz="quarter" idx="19"/>
          </p:nvPr>
        </p:nvSpPr>
        <p:spPr>
          <a:xfrm>
            <a:off x="3502406" y="1451883"/>
            <a:ext cx="2154237" cy="967978"/>
          </a:xfrm>
        </p:spPr>
        <p:txBody>
          <a:bodyPr/>
          <a:lstStyle/>
          <a:p>
            <a:endParaRPr lang="fr-FR"/>
          </a:p>
        </p:txBody>
      </p:sp>
      <p:sp>
        <p:nvSpPr>
          <p:cNvPr id="34" name="Espace réservé du texte 16"/>
          <p:cNvSpPr>
            <a:spLocks noGrp="1"/>
          </p:cNvSpPr>
          <p:nvPr>
            <p:ph type="body" sz="quarter" idx="20" hasCustomPrompt="1"/>
          </p:nvPr>
        </p:nvSpPr>
        <p:spPr>
          <a:xfrm>
            <a:off x="6207333" y="2712914"/>
            <a:ext cx="1838282" cy="391716"/>
          </a:xfrm>
        </p:spPr>
        <p:txBody>
          <a:bodyPr>
            <a:normAutofit/>
          </a:bodyPr>
          <a:lstStyle>
            <a:lvl1pPr algn="ctr">
              <a:buNone/>
              <a:defRPr sz="240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Contenu</a:t>
            </a:r>
          </a:p>
        </p:txBody>
      </p:sp>
      <p:sp>
        <p:nvSpPr>
          <p:cNvPr id="35" name="Espace réservé du texte 2"/>
          <p:cNvSpPr>
            <a:spLocks noGrp="1"/>
          </p:cNvSpPr>
          <p:nvPr>
            <p:ph type="body" idx="21"/>
          </p:nvPr>
        </p:nvSpPr>
        <p:spPr>
          <a:xfrm>
            <a:off x="6020481" y="3130375"/>
            <a:ext cx="2183027" cy="1125140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6" name="Espace réservé pour une image  28"/>
          <p:cNvSpPr>
            <a:spLocks noGrp="1"/>
          </p:cNvSpPr>
          <p:nvPr>
            <p:ph type="pic" sz="quarter" idx="22"/>
          </p:nvPr>
        </p:nvSpPr>
        <p:spPr>
          <a:xfrm>
            <a:off x="6049271" y="1451883"/>
            <a:ext cx="2154237" cy="967978"/>
          </a:xfrm>
        </p:spPr>
        <p:txBody>
          <a:bodyPr/>
          <a:lstStyle/>
          <a:p>
            <a:endParaRPr lang="fr-FR"/>
          </a:p>
        </p:txBody>
      </p:sp>
      <p:sp>
        <p:nvSpPr>
          <p:cNvPr id="39" name="Espace réservé du texte 9"/>
          <p:cNvSpPr>
            <a:spLocks noGrp="1"/>
          </p:cNvSpPr>
          <p:nvPr>
            <p:ph type="body" sz="quarter" idx="23" hasCustomPrompt="1"/>
          </p:nvPr>
        </p:nvSpPr>
        <p:spPr>
          <a:xfrm>
            <a:off x="2632386" y="226571"/>
            <a:ext cx="5024345" cy="305991"/>
          </a:xfrm>
        </p:spPr>
        <p:txBody>
          <a:bodyPr anchor="ctr">
            <a:normAutofit/>
          </a:bodyPr>
          <a:lstStyle>
            <a:lvl1pPr algn="ctr" rtl="0">
              <a:buNone/>
              <a:defRPr lang="fr-FR" sz="2400" baseline="0" smtClean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rtl="0"/>
            <a:r>
              <a:rPr lang="fr-FR" dirty="0"/>
              <a:t>Titre de la diapositive</a:t>
            </a:r>
          </a:p>
        </p:txBody>
      </p:sp>
      <p:pic>
        <p:nvPicPr>
          <p:cNvPr id="14" name="Picture 2" descr="P:\Pôle Evenementiel\BIOFIT\BIOFIT 2016\COMMUNICATION\LOGOS\BioFIT 2016\Logo BioFIT 2016_150x75 px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65" y="55003"/>
            <a:ext cx="2013654" cy="75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:\Pôle Evenementiel\BIOFIT\BIOFIT 2016\COMMUNICATION\LOGOS\BioFIT 2016\logo_2016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65" y="112318"/>
            <a:ext cx="2013654" cy="56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06465" y="0"/>
            <a:ext cx="8420100" cy="657225"/>
          </a:xfrm>
          <a:prstGeom prst="rect">
            <a:avLst/>
          </a:prstGeom>
        </p:spPr>
      </p:pic>
      <p:sp>
        <p:nvSpPr>
          <p:cNvPr id="8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7854007" y="226571"/>
            <a:ext cx="860228" cy="305991"/>
          </a:xfrm>
        </p:spPr>
        <p:txBody>
          <a:bodyPr anchor="ctr"/>
          <a:lstStyle>
            <a:lvl1pPr algn="ctr">
              <a:buNone/>
              <a:defRPr sz="2400" b="1">
                <a:solidFill>
                  <a:srgbClr val="FFFFFF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6"/>
          </p:nvPr>
        </p:nvSpPr>
        <p:spPr>
          <a:xfrm>
            <a:off x="615950" y="2457450"/>
            <a:ext cx="4286250" cy="2419349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>
              <a:defRPr>
                <a:solidFill>
                  <a:srgbClr val="0D2A47"/>
                </a:solidFill>
                <a:latin typeface="Futura LT Book"/>
                <a:cs typeface="Futura LT Book"/>
              </a:defRPr>
            </a:lvl2pPr>
            <a:lvl3pPr>
              <a:defRPr>
                <a:solidFill>
                  <a:srgbClr val="0D2A47"/>
                </a:solidFill>
                <a:latin typeface="Futura LT Book"/>
                <a:cs typeface="Futura LT Book"/>
              </a:defRPr>
            </a:lvl3pPr>
            <a:lvl4pPr>
              <a:defRPr>
                <a:solidFill>
                  <a:srgbClr val="0D2A47"/>
                </a:solidFill>
                <a:latin typeface="Futura LT Book"/>
                <a:cs typeface="Futura LT Book"/>
              </a:defRPr>
            </a:lvl4pPr>
            <a:lvl5pPr>
              <a:defRPr>
                <a:solidFill>
                  <a:srgbClr val="0D2A47"/>
                </a:solidFill>
                <a:latin typeface="Futura LT Book"/>
                <a:cs typeface="Futura LT Book"/>
              </a:defRPr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dirty="0"/>
              <a:t>Cliquez pour modifier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dirty="0"/>
              <a:t>Cliquez pour modifier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dirty="0"/>
              <a:t>Cliquez pour modifier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dirty="0"/>
              <a:t>Cliquez pour modifier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dirty="0"/>
              <a:t>Cliquez pour modifier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365750" y="2028825"/>
            <a:ext cx="3225800" cy="3114675"/>
          </a:xfrm>
          <a:prstGeom prst="rect">
            <a:avLst/>
          </a:prstGeom>
        </p:spPr>
      </p:pic>
      <p:sp>
        <p:nvSpPr>
          <p:cNvPr id="18" name="Espace réservé du texte 2"/>
          <p:cNvSpPr>
            <a:spLocks noGrp="1"/>
          </p:cNvSpPr>
          <p:nvPr>
            <p:ph type="body" idx="1"/>
          </p:nvPr>
        </p:nvSpPr>
        <p:spPr>
          <a:xfrm>
            <a:off x="5567365" y="2295525"/>
            <a:ext cx="2814636" cy="2581275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0" name="Espace réservé du texte 9"/>
          <p:cNvSpPr>
            <a:spLocks noGrp="1"/>
          </p:cNvSpPr>
          <p:nvPr>
            <p:ph type="body" sz="quarter" idx="18" hasCustomPrompt="1"/>
          </p:nvPr>
        </p:nvSpPr>
        <p:spPr>
          <a:xfrm>
            <a:off x="615951" y="2028825"/>
            <a:ext cx="2999317" cy="305991"/>
          </a:xfrm>
        </p:spPr>
        <p:txBody>
          <a:bodyPr anchor="ctr">
            <a:noAutofit/>
          </a:bodyPr>
          <a:lstStyle>
            <a:lvl1pPr algn="l" rtl="0">
              <a:buNone/>
              <a:defRPr lang="fr-FR" sz="3200" baseline="0" smtClean="0">
                <a:solidFill>
                  <a:srgbClr val="E85C44"/>
                </a:solidFill>
                <a:latin typeface="FuturaPT-Book"/>
                <a:cs typeface="FuturaPT-Book"/>
              </a:defRPr>
            </a:lvl1pPr>
          </a:lstStyle>
          <a:p>
            <a:pPr rtl="0"/>
            <a:r>
              <a:rPr lang="fr-FR" dirty="0"/>
              <a:t>Contenu</a:t>
            </a:r>
          </a:p>
        </p:txBody>
      </p:sp>
      <p:sp>
        <p:nvSpPr>
          <p:cNvPr id="22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2632386" y="226571"/>
            <a:ext cx="5024345" cy="305991"/>
          </a:xfrm>
        </p:spPr>
        <p:txBody>
          <a:bodyPr anchor="ctr">
            <a:normAutofit/>
          </a:bodyPr>
          <a:lstStyle>
            <a:lvl1pPr algn="ctr" rtl="0">
              <a:buNone/>
              <a:defRPr lang="fr-FR" sz="2400" baseline="0" smtClean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rtl="0"/>
            <a:r>
              <a:rPr lang="fr-FR" dirty="0"/>
              <a:t>Titre de la diapositive</a:t>
            </a:r>
          </a:p>
        </p:txBody>
      </p:sp>
      <p:pic>
        <p:nvPicPr>
          <p:cNvPr id="2050" name="Picture 2" descr="P:\Pôle Evenementiel\BIOFIT\BIOFIT 2016\COMMUNICATION\LOGOS\BioFIT 2016\Logo BioFIT 2016_150x75 px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65" y="55003"/>
            <a:ext cx="2013654" cy="75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:\Pôle Evenementiel\BIOFIT\BIOFIT 2016\COMMUNICATION\LOGOS\BioFIT 2016\logo_2016.jp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65" y="112318"/>
            <a:ext cx="2013654" cy="56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03430" y="0"/>
            <a:ext cx="7353300" cy="65722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7833702" y="0"/>
            <a:ext cx="889000" cy="657225"/>
          </a:xfrm>
          <a:prstGeom prst="rect">
            <a:avLst/>
          </a:prstGeom>
        </p:spPr>
      </p:pic>
      <p:sp>
        <p:nvSpPr>
          <p:cNvPr id="13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2632386" y="226571"/>
            <a:ext cx="5024345" cy="305991"/>
          </a:xfrm>
        </p:spPr>
        <p:txBody>
          <a:bodyPr anchor="ctr">
            <a:normAutofit/>
          </a:bodyPr>
          <a:lstStyle>
            <a:lvl1pPr algn="ctr" rtl="0">
              <a:buNone/>
              <a:defRPr lang="fr-FR" sz="2400" baseline="0" smtClean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rtl="0"/>
            <a:r>
              <a:rPr lang="fr-FR" dirty="0"/>
              <a:t>Titre de la diapositive</a:t>
            </a:r>
          </a:p>
        </p:txBody>
      </p:sp>
      <p:sp>
        <p:nvSpPr>
          <p:cNvPr id="10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7854007" y="226571"/>
            <a:ext cx="860228" cy="305991"/>
          </a:xfrm>
        </p:spPr>
        <p:txBody>
          <a:bodyPr anchor="ctr"/>
          <a:lstStyle>
            <a:lvl1pPr algn="ctr">
              <a:buNone/>
              <a:defRPr sz="2400" b="1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20" name="Espace réservé du texte 2"/>
          <p:cNvSpPr>
            <a:spLocks noGrp="1"/>
          </p:cNvSpPr>
          <p:nvPr>
            <p:ph type="body" idx="18" hasCustomPrompt="1"/>
          </p:nvPr>
        </p:nvSpPr>
        <p:spPr>
          <a:xfrm>
            <a:off x="303431" y="1104907"/>
            <a:ext cx="8482023" cy="584376"/>
          </a:xfrm>
        </p:spPr>
        <p:txBody>
          <a:bodyPr anchor="t"/>
          <a:lstStyle>
            <a:lvl1pPr marL="0" indent="0" algn="ctr">
              <a:buNone/>
              <a:defRPr sz="200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1er événement dédié au transfert de technologies et à la recherches collaborative public/privé, dans le secteur des sciences du vivant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874166" y="2224088"/>
            <a:ext cx="838200" cy="695325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3007778" y="2205038"/>
            <a:ext cx="1066800" cy="733425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5369990" y="2209800"/>
            <a:ext cx="965200" cy="723900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6"/>
              <a:stretch>
                <a:fillRect/>
              </a:stretch>
            </p:blipFill>
          </mc:Choice>
          <mc:Fallback>
            <p:blipFill>
              <a:blip r:embed="rId17"/>
              <a:stretch>
                <a:fillRect/>
              </a:stretch>
            </p:blipFill>
          </mc:Fallback>
        </mc:AlternateContent>
        <p:spPr>
          <a:xfrm>
            <a:off x="7630601" y="2205038"/>
            <a:ext cx="647700" cy="733425"/>
          </a:xfrm>
          <a:prstGeom prst="rect">
            <a:avLst/>
          </a:prstGeom>
        </p:spPr>
      </p:pic>
      <p:sp>
        <p:nvSpPr>
          <p:cNvPr id="26" name="Espace réservé du texte 16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68810" y="3130374"/>
            <a:ext cx="1838282" cy="391716"/>
          </a:xfrm>
        </p:spPr>
        <p:txBody>
          <a:bodyPr>
            <a:normAutofit/>
          </a:bodyPr>
          <a:lstStyle>
            <a:lvl1pPr algn="ctr">
              <a:buNone/>
              <a:defRPr sz="240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 err="1"/>
              <a:t>Partnering</a:t>
            </a:r>
            <a:endParaRPr lang="fr-FR" dirty="0"/>
          </a:p>
        </p:txBody>
      </p:sp>
      <p:sp>
        <p:nvSpPr>
          <p:cNvPr id="27" name="Espace réservé du texte 2"/>
          <p:cNvSpPr>
            <a:spLocks noGrp="1"/>
          </p:cNvSpPr>
          <p:nvPr userDrawn="1">
            <p:ph type="body" idx="1"/>
          </p:nvPr>
        </p:nvSpPr>
        <p:spPr>
          <a:xfrm>
            <a:off x="181958" y="3547835"/>
            <a:ext cx="2183027" cy="674916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rgbClr val="FFFFFF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2" name="Espace réservé du texte 16"/>
          <p:cNvSpPr>
            <a:spLocks noGrp="1"/>
          </p:cNvSpPr>
          <p:nvPr>
            <p:ph type="body" sz="quarter" idx="19" hasCustomPrompt="1"/>
          </p:nvPr>
        </p:nvSpPr>
        <p:spPr>
          <a:xfrm>
            <a:off x="2636507" y="3130374"/>
            <a:ext cx="1838282" cy="391716"/>
          </a:xfrm>
        </p:spPr>
        <p:txBody>
          <a:bodyPr>
            <a:normAutofit/>
          </a:bodyPr>
          <a:lstStyle>
            <a:lvl1pPr algn="ctr">
              <a:buNone/>
              <a:defRPr sz="240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 err="1"/>
              <a:t>Conference</a:t>
            </a:r>
            <a:endParaRPr lang="fr-FR" dirty="0"/>
          </a:p>
        </p:txBody>
      </p:sp>
      <p:sp>
        <p:nvSpPr>
          <p:cNvPr id="33" name="Espace réservé du texte 2"/>
          <p:cNvSpPr>
            <a:spLocks noGrp="1"/>
          </p:cNvSpPr>
          <p:nvPr>
            <p:ph type="body" idx="20"/>
          </p:nvPr>
        </p:nvSpPr>
        <p:spPr>
          <a:xfrm>
            <a:off x="2449655" y="3547835"/>
            <a:ext cx="2183027" cy="674916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rgbClr val="FFFFFF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4" name="Espace réservé du texte 16"/>
          <p:cNvSpPr>
            <a:spLocks noGrp="1"/>
          </p:cNvSpPr>
          <p:nvPr>
            <p:ph type="body" sz="quarter" idx="21" hasCustomPrompt="1"/>
          </p:nvPr>
        </p:nvSpPr>
        <p:spPr>
          <a:xfrm>
            <a:off x="4977426" y="3130374"/>
            <a:ext cx="1838282" cy="391716"/>
          </a:xfrm>
        </p:spPr>
        <p:txBody>
          <a:bodyPr>
            <a:normAutofit/>
          </a:bodyPr>
          <a:lstStyle>
            <a:lvl1pPr algn="ctr">
              <a:buNone/>
              <a:defRPr sz="240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Expo</a:t>
            </a:r>
          </a:p>
        </p:txBody>
      </p:sp>
      <p:sp>
        <p:nvSpPr>
          <p:cNvPr id="35" name="Espace réservé du texte 2"/>
          <p:cNvSpPr>
            <a:spLocks noGrp="1"/>
          </p:cNvSpPr>
          <p:nvPr>
            <p:ph type="body" idx="22"/>
          </p:nvPr>
        </p:nvSpPr>
        <p:spPr>
          <a:xfrm>
            <a:off x="4717352" y="3547835"/>
            <a:ext cx="2183027" cy="674916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rgbClr val="FFFFFF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6" name="Espace réservé du texte 16"/>
          <p:cNvSpPr>
            <a:spLocks noGrp="1"/>
          </p:cNvSpPr>
          <p:nvPr>
            <p:ph type="body" sz="quarter" idx="23" hasCustomPrompt="1"/>
          </p:nvPr>
        </p:nvSpPr>
        <p:spPr>
          <a:xfrm>
            <a:off x="7087231" y="3130374"/>
            <a:ext cx="1838282" cy="391716"/>
          </a:xfrm>
        </p:spPr>
        <p:txBody>
          <a:bodyPr>
            <a:normAutofit/>
          </a:bodyPr>
          <a:lstStyle>
            <a:lvl1pPr algn="ctr">
              <a:buNone/>
              <a:defRPr sz="240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 err="1"/>
              <a:t>Presentation</a:t>
            </a:r>
            <a:endParaRPr lang="fr-FR" dirty="0"/>
          </a:p>
        </p:txBody>
      </p:sp>
      <p:sp>
        <p:nvSpPr>
          <p:cNvPr id="37" name="Espace réservé du texte 2"/>
          <p:cNvSpPr>
            <a:spLocks noGrp="1"/>
          </p:cNvSpPr>
          <p:nvPr>
            <p:ph type="body" idx="24"/>
          </p:nvPr>
        </p:nvSpPr>
        <p:spPr>
          <a:xfrm>
            <a:off x="6900379" y="3547835"/>
            <a:ext cx="2183027" cy="674916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rgbClr val="FFFFFF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25" name="Picture 2" descr="P:\Pôle Evenementiel\BIOFIT\BIOFIT 2016\COMMUNICATION\LOGOS\BioFIT 2016\logo_2016.png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89" y="51179"/>
            <a:ext cx="2045197" cy="57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03430" y="0"/>
            <a:ext cx="7353300" cy="65722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7833702" y="0"/>
            <a:ext cx="889000" cy="657225"/>
          </a:xfrm>
          <a:prstGeom prst="rect">
            <a:avLst/>
          </a:prstGeom>
        </p:spPr>
      </p:pic>
      <p:sp>
        <p:nvSpPr>
          <p:cNvPr id="13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2632386" y="226571"/>
            <a:ext cx="5024345" cy="305991"/>
          </a:xfrm>
        </p:spPr>
        <p:txBody>
          <a:bodyPr anchor="ctr">
            <a:normAutofit/>
          </a:bodyPr>
          <a:lstStyle>
            <a:lvl1pPr algn="ctr" rtl="0">
              <a:buNone/>
              <a:defRPr lang="fr-FR" sz="2400" baseline="0" smtClean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rtl="0"/>
            <a:r>
              <a:rPr lang="fr-FR" dirty="0"/>
              <a:t>Titre de la diapositive</a:t>
            </a:r>
          </a:p>
        </p:txBody>
      </p:sp>
      <p:sp>
        <p:nvSpPr>
          <p:cNvPr id="10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7854007" y="226571"/>
            <a:ext cx="860228" cy="305991"/>
          </a:xfrm>
        </p:spPr>
        <p:txBody>
          <a:bodyPr anchor="ctr"/>
          <a:lstStyle>
            <a:lvl1pPr algn="ctr">
              <a:buNone/>
              <a:defRPr sz="2400" b="1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26" name="Espace réservé du texte 16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81958" y="2604415"/>
            <a:ext cx="2183027" cy="304976"/>
          </a:xfrm>
        </p:spPr>
        <p:txBody>
          <a:bodyPr>
            <a:normAutofit/>
          </a:bodyPr>
          <a:lstStyle>
            <a:lvl1pPr algn="ctr">
              <a:buNone/>
              <a:defRPr sz="1800" b="1" i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320 </a:t>
            </a:r>
            <a:r>
              <a:rPr lang="fr-FR" dirty="0" err="1"/>
              <a:t>Attendees</a:t>
            </a:r>
            <a:endParaRPr lang="fr-FR" dirty="0"/>
          </a:p>
        </p:txBody>
      </p:sp>
      <p:sp>
        <p:nvSpPr>
          <p:cNvPr id="27" name="Espace réservé du texte 2"/>
          <p:cNvSpPr>
            <a:spLocks noGrp="1"/>
          </p:cNvSpPr>
          <p:nvPr userDrawn="1">
            <p:ph type="body" idx="1"/>
          </p:nvPr>
        </p:nvSpPr>
        <p:spPr>
          <a:xfrm>
            <a:off x="181958" y="3559640"/>
            <a:ext cx="2183027" cy="674916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rgbClr val="FFFFFF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2" name="Espace réservé du texte 16"/>
          <p:cNvSpPr>
            <a:spLocks noGrp="1"/>
          </p:cNvSpPr>
          <p:nvPr>
            <p:ph type="body" sz="quarter" idx="19" hasCustomPrompt="1"/>
          </p:nvPr>
        </p:nvSpPr>
        <p:spPr>
          <a:xfrm>
            <a:off x="2364985" y="2604415"/>
            <a:ext cx="2183027" cy="304976"/>
          </a:xfrm>
        </p:spPr>
        <p:txBody>
          <a:bodyPr>
            <a:normAutofit/>
          </a:bodyPr>
          <a:lstStyle>
            <a:lvl1pPr algn="ctr">
              <a:buNone/>
              <a:defRPr sz="1800" b="1" i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320 </a:t>
            </a:r>
            <a:r>
              <a:rPr lang="fr-FR" dirty="0" err="1"/>
              <a:t>Attendees</a:t>
            </a:r>
            <a:endParaRPr lang="fr-FR" dirty="0"/>
          </a:p>
        </p:txBody>
      </p:sp>
      <p:sp>
        <p:nvSpPr>
          <p:cNvPr id="33" name="Espace réservé du texte 2"/>
          <p:cNvSpPr>
            <a:spLocks noGrp="1"/>
          </p:cNvSpPr>
          <p:nvPr>
            <p:ph type="body" idx="20"/>
          </p:nvPr>
        </p:nvSpPr>
        <p:spPr>
          <a:xfrm>
            <a:off x="2364985" y="3559640"/>
            <a:ext cx="2183027" cy="674916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rgbClr val="FFFFFF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4" name="Espace réservé du texte 16"/>
          <p:cNvSpPr>
            <a:spLocks noGrp="1"/>
          </p:cNvSpPr>
          <p:nvPr>
            <p:ph type="body" sz="quarter" idx="21" hasCustomPrompt="1"/>
          </p:nvPr>
        </p:nvSpPr>
        <p:spPr>
          <a:xfrm>
            <a:off x="4548012" y="2604415"/>
            <a:ext cx="2352367" cy="304976"/>
          </a:xfrm>
        </p:spPr>
        <p:txBody>
          <a:bodyPr anchor="t">
            <a:normAutofit/>
          </a:bodyPr>
          <a:lstStyle>
            <a:lvl1pPr algn="ctr">
              <a:buNone/>
              <a:defRPr sz="1800" b="1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1100 </a:t>
            </a:r>
            <a:r>
              <a:rPr lang="fr-FR" dirty="0" err="1"/>
              <a:t>Attendees</a:t>
            </a:r>
            <a:endParaRPr lang="fr-FR" dirty="0"/>
          </a:p>
        </p:txBody>
      </p:sp>
      <p:sp>
        <p:nvSpPr>
          <p:cNvPr id="35" name="Espace réservé du texte 2"/>
          <p:cNvSpPr>
            <a:spLocks noGrp="1"/>
          </p:cNvSpPr>
          <p:nvPr>
            <p:ph type="body" idx="22"/>
          </p:nvPr>
        </p:nvSpPr>
        <p:spPr>
          <a:xfrm>
            <a:off x="4632682" y="3559640"/>
            <a:ext cx="2183027" cy="674916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rgbClr val="FFFFFF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7" name="Espace réservé du texte 2"/>
          <p:cNvSpPr>
            <a:spLocks noGrp="1"/>
          </p:cNvSpPr>
          <p:nvPr>
            <p:ph type="body" idx="24"/>
          </p:nvPr>
        </p:nvSpPr>
        <p:spPr>
          <a:xfrm>
            <a:off x="6900379" y="3858997"/>
            <a:ext cx="2183027" cy="674916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rgbClr val="FFFFFF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25" name="Image 24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874166" y="1275923"/>
            <a:ext cx="736600" cy="1162050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2906178" y="1113998"/>
            <a:ext cx="990600" cy="1323975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5053629" y="999698"/>
            <a:ext cx="1308100" cy="1438275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6"/>
              <a:stretch>
                <a:fillRect/>
              </a:stretch>
            </p:blipFill>
          </mc:Choice>
          <mc:Fallback>
            <p:blipFill>
              <a:blip r:embed="rId17"/>
              <a:stretch>
                <a:fillRect/>
              </a:stretch>
            </p:blipFill>
          </mc:Fallback>
        </mc:AlternateContent>
        <p:spPr>
          <a:xfrm>
            <a:off x="7274902" y="1247561"/>
            <a:ext cx="1447800" cy="1409700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8"/>
              <a:stretch>
                <a:fillRect/>
              </a:stretch>
            </p:blipFill>
          </mc:Choice>
          <mc:Fallback>
            <p:blipFill>
              <a:blip r:embed="rId19"/>
              <a:stretch>
                <a:fillRect/>
              </a:stretch>
            </p:blipFill>
          </mc:Fallback>
        </mc:AlternateContent>
        <p:spPr>
          <a:xfrm>
            <a:off x="181957" y="2895698"/>
            <a:ext cx="8792226" cy="144783"/>
          </a:xfrm>
          <a:prstGeom prst="rect">
            <a:avLst/>
          </a:prstGeom>
        </p:spPr>
      </p:pic>
      <p:sp>
        <p:nvSpPr>
          <p:cNvPr id="38" name="Espace réservé du texte 16"/>
          <p:cNvSpPr>
            <a:spLocks noGrp="1"/>
          </p:cNvSpPr>
          <p:nvPr>
            <p:ph type="body" sz="quarter" idx="25" hasCustomPrompt="1"/>
          </p:nvPr>
        </p:nvSpPr>
        <p:spPr>
          <a:xfrm>
            <a:off x="6900379" y="2709305"/>
            <a:ext cx="2183027" cy="601618"/>
          </a:xfrm>
        </p:spPr>
        <p:txBody>
          <a:bodyPr>
            <a:normAutofit/>
          </a:bodyPr>
          <a:lstStyle>
            <a:lvl1pPr algn="ctr">
              <a:buNone/>
              <a:defRPr sz="1800" b="1" i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2015</a:t>
            </a:r>
          </a:p>
          <a:p>
            <a:pPr lvl="0"/>
            <a:r>
              <a:rPr lang="fr-FR" dirty="0"/>
              <a:t>Strasbourg</a:t>
            </a:r>
          </a:p>
        </p:txBody>
      </p:sp>
      <p:sp>
        <p:nvSpPr>
          <p:cNvPr id="40" name="Espace réservé du texte 16"/>
          <p:cNvSpPr>
            <a:spLocks noGrp="1"/>
          </p:cNvSpPr>
          <p:nvPr>
            <p:ph type="body" sz="quarter" idx="26" hasCustomPrompt="1"/>
          </p:nvPr>
        </p:nvSpPr>
        <p:spPr>
          <a:xfrm>
            <a:off x="181958" y="3158434"/>
            <a:ext cx="2183027" cy="304976"/>
          </a:xfrm>
        </p:spPr>
        <p:txBody>
          <a:bodyPr>
            <a:normAutofit/>
          </a:bodyPr>
          <a:lstStyle>
            <a:lvl1pPr algn="ctr">
              <a:buNone/>
              <a:defRPr sz="1600" b="0" i="0" baseline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2010, Lille</a:t>
            </a:r>
          </a:p>
        </p:txBody>
      </p:sp>
      <p:sp>
        <p:nvSpPr>
          <p:cNvPr id="41" name="Espace réservé du texte 16"/>
          <p:cNvSpPr>
            <a:spLocks noGrp="1"/>
          </p:cNvSpPr>
          <p:nvPr>
            <p:ph type="body" sz="quarter" idx="27" hasCustomPrompt="1"/>
          </p:nvPr>
        </p:nvSpPr>
        <p:spPr>
          <a:xfrm>
            <a:off x="2364985" y="3158434"/>
            <a:ext cx="2183027" cy="304976"/>
          </a:xfrm>
        </p:spPr>
        <p:txBody>
          <a:bodyPr>
            <a:normAutofit/>
          </a:bodyPr>
          <a:lstStyle>
            <a:lvl1pPr algn="ctr">
              <a:buNone/>
              <a:defRPr sz="1600" b="0" i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2012, Lille</a:t>
            </a:r>
          </a:p>
        </p:txBody>
      </p:sp>
      <p:sp>
        <p:nvSpPr>
          <p:cNvPr id="42" name="Espace réservé du texte 16"/>
          <p:cNvSpPr>
            <a:spLocks noGrp="1"/>
          </p:cNvSpPr>
          <p:nvPr>
            <p:ph type="body" sz="quarter" idx="28" hasCustomPrompt="1"/>
          </p:nvPr>
        </p:nvSpPr>
        <p:spPr>
          <a:xfrm>
            <a:off x="4548012" y="3158434"/>
            <a:ext cx="2352367" cy="304976"/>
          </a:xfrm>
        </p:spPr>
        <p:txBody>
          <a:bodyPr anchor="t">
            <a:normAutofit/>
          </a:bodyPr>
          <a:lstStyle>
            <a:lvl1pPr algn="ctr">
              <a:buNone/>
              <a:defRPr sz="1600" b="0" i="0" baseline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2014, Lille</a:t>
            </a:r>
          </a:p>
        </p:txBody>
      </p:sp>
      <p:sp>
        <p:nvSpPr>
          <p:cNvPr id="43" name="Espace réservé du texte 16"/>
          <p:cNvSpPr>
            <a:spLocks noGrp="1"/>
          </p:cNvSpPr>
          <p:nvPr>
            <p:ph type="body" sz="quarter" idx="29" hasCustomPrompt="1"/>
          </p:nvPr>
        </p:nvSpPr>
        <p:spPr>
          <a:xfrm>
            <a:off x="6900379" y="3463411"/>
            <a:ext cx="2183027" cy="304976"/>
          </a:xfrm>
        </p:spPr>
        <p:txBody>
          <a:bodyPr anchor="t">
            <a:normAutofit/>
          </a:bodyPr>
          <a:lstStyle>
            <a:lvl1pPr algn="ctr">
              <a:buNone/>
              <a:defRPr sz="1600" b="0" i="0" baseline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1300 </a:t>
            </a:r>
            <a:r>
              <a:rPr lang="fr-FR" dirty="0" err="1"/>
              <a:t>Attendees</a:t>
            </a:r>
            <a:endParaRPr lang="fr-FR" dirty="0"/>
          </a:p>
        </p:txBody>
      </p:sp>
      <p:pic>
        <p:nvPicPr>
          <p:cNvPr id="1026" name="Picture 2" descr="P:\Pôle Evenementiel\BIOFIT\BIOFIT 2016\COMMUNICATION\LOGOS\BioFIT 2016\logo_2016.png"/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89" y="51179"/>
            <a:ext cx="2045197" cy="57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35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06465" y="0"/>
            <a:ext cx="8420100" cy="657225"/>
          </a:xfrm>
          <a:prstGeom prst="rect">
            <a:avLst/>
          </a:prstGeom>
        </p:spPr>
      </p:pic>
      <p:sp>
        <p:nvSpPr>
          <p:cNvPr id="39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7854007" y="226571"/>
            <a:ext cx="860228" cy="305991"/>
          </a:xfrm>
        </p:spPr>
        <p:txBody>
          <a:bodyPr anchor="ctr"/>
          <a:lstStyle>
            <a:lvl1pPr algn="ctr">
              <a:buNone/>
              <a:defRPr sz="2400" b="1">
                <a:solidFill>
                  <a:srgbClr val="FFFFFF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44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2632386" y="226571"/>
            <a:ext cx="5024345" cy="305991"/>
          </a:xfrm>
        </p:spPr>
        <p:txBody>
          <a:bodyPr anchor="ctr">
            <a:normAutofit/>
          </a:bodyPr>
          <a:lstStyle>
            <a:lvl1pPr algn="ctr" rtl="0">
              <a:buNone/>
              <a:defRPr lang="fr-FR" sz="2400" baseline="0" smtClean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rtl="0"/>
            <a:r>
              <a:rPr lang="fr-FR" dirty="0"/>
              <a:t>Titre de la diapositive</a:t>
            </a:r>
          </a:p>
        </p:txBody>
      </p:sp>
      <p:pic>
        <p:nvPicPr>
          <p:cNvPr id="45" name="Image 44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1262063"/>
            <a:ext cx="4064000" cy="942975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483100" y="1262063"/>
            <a:ext cx="4660900" cy="942975"/>
          </a:xfrm>
          <a:prstGeom prst="rect">
            <a:avLst/>
          </a:prstGeom>
        </p:spPr>
      </p:pic>
      <p:sp>
        <p:nvSpPr>
          <p:cNvPr id="47" name="Espace réservé du texte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9359" y="1428665"/>
            <a:ext cx="3199775" cy="304976"/>
          </a:xfrm>
        </p:spPr>
        <p:txBody>
          <a:bodyPr>
            <a:noAutofit/>
          </a:bodyPr>
          <a:lstStyle>
            <a:lvl1pPr algn="ctr">
              <a:buNone/>
              <a:defRPr sz="2400" b="1" i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50%</a:t>
            </a:r>
          </a:p>
        </p:txBody>
      </p:sp>
      <p:sp>
        <p:nvSpPr>
          <p:cNvPr id="48" name="Espace réservé du texte 16"/>
          <p:cNvSpPr>
            <a:spLocks noGrp="1"/>
          </p:cNvSpPr>
          <p:nvPr>
            <p:ph type="body" sz="quarter" idx="18" hasCustomPrompt="1"/>
          </p:nvPr>
        </p:nvSpPr>
        <p:spPr>
          <a:xfrm>
            <a:off x="449359" y="1733641"/>
            <a:ext cx="3199775" cy="304976"/>
          </a:xfrm>
        </p:spPr>
        <p:txBody>
          <a:bodyPr>
            <a:normAutofit/>
          </a:bodyPr>
          <a:lstStyle>
            <a:lvl1pPr algn="ctr">
              <a:buNone/>
              <a:defRPr sz="1800" b="1" i="0">
                <a:solidFill>
                  <a:srgbClr val="FFFFFF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International</a:t>
            </a:r>
          </a:p>
        </p:txBody>
      </p:sp>
      <p:sp>
        <p:nvSpPr>
          <p:cNvPr id="49" name="Espace réservé du texte 16"/>
          <p:cNvSpPr>
            <a:spLocks noGrp="1"/>
          </p:cNvSpPr>
          <p:nvPr>
            <p:ph type="body" sz="quarter" idx="19" hasCustomPrompt="1"/>
          </p:nvPr>
        </p:nvSpPr>
        <p:spPr>
          <a:xfrm>
            <a:off x="5266893" y="1428665"/>
            <a:ext cx="3199775" cy="304976"/>
          </a:xfrm>
        </p:spPr>
        <p:txBody>
          <a:bodyPr>
            <a:noAutofit/>
          </a:bodyPr>
          <a:lstStyle>
            <a:lvl1pPr algn="ctr">
              <a:buNone/>
              <a:defRPr sz="2400" b="1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25</a:t>
            </a:r>
          </a:p>
        </p:txBody>
      </p:sp>
      <p:sp>
        <p:nvSpPr>
          <p:cNvPr id="50" name="Espace réservé du texte 16"/>
          <p:cNvSpPr>
            <a:spLocks noGrp="1"/>
          </p:cNvSpPr>
          <p:nvPr>
            <p:ph type="body" sz="quarter" idx="20" hasCustomPrompt="1"/>
          </p:nvPr>
        </p:nvSpPr>
        <p:spPr>
          <a:xfrm>
            <a:off x="5266893" y="1733641"/>
            <a:ext cx="3199775" cy="304976"/>
          </a:xfrm>
        </p:spPr>
        <p:txBody>
          <a:bodyPr>
            <a:normAutofit/>
          </a:bodyPr>
          <a:lstStyle>
            <a:lvl1pPr algn="ctr">
              <a:buNone/>
              <a:defRPr sz="1800" b="1" i="0">
                <a:solidFill>
                  <a:srgbClr val="FFFFFF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 err="1"/>
              <a:t>Represented</a:t>
            </a:r>
            <a:r>
              <a:rPr lang="fr-FR" dirty="0"/>
              <a:t> countries</a:t>
            </a:r>
          </a:p>
        </p:txBody>
      </p:sp>
      <p:pic>
        <p:nvPicPr>
          <p:cNvPr id="51" name="Image 50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971550" y="2654303"/>
            <a:ext cx="7200900" cy="1838325"/>
          </a:xfrm>
          <a:prstGeom prst="rect">
            <a:avLst/>
          </a:prstGeom>
        </p:spPr>
      </p:pic>
      <p:pic>
        <p:nvPicPr>
          <p:cNvPr id="12" name="Picture 2" descr="P:\Pôle Evenementiel\BIOFIT\BIOFIT 2016\COMMUNICATION\LOGOS\BioFIT 2016\Logo BioFIT 2016_150x75 px.pn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65" y="55003"/>
            <a:ext cx="2013654" cy="75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:\Pôle Evenementiel\BIOFIT\BIOFIT 2016\COMMUNICATION\LOGOS\BioFIT 2016\logo_2016.jp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65" y="112318"/>
            <a:ext cx="2013654" cy="56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:\Pôle Evenementiel\BIOFIT\BIOFIT 2016\COMMUNICATION\LOGOS\BioFIT 2016\logo_2016.jp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65" y="204144"/>
            <a:ext cx="2013654" cy="56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17220-A460-9E45-905F-98B761CA2E7A}" type="datetimeFigureOut">
              <a:rPr lang="fr-FR" smtClean="0"/>
              <a:pPr/>
              <a:t>12/11/2021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2485E-CAA4-064A-9AAB-15EB507219A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2" r:id="rId2"/>
    <p:sldLayoutId id="2147483649" r:id="rId3"/>
    <p:sldLayoutId id="2147483660" r:id="rId4"/>
    <p:sldLayoutId id="2147483661" r:id="rId5"/>
    <p:sldLayoutId id="2147483663" r:id="rId6"/>
    <p:sldLayoutId id="2147483651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50" r:id="rId18"/>
    <p:sldLayoutId id="2147483652" r:id="rId19"/>
    <p:sldLayoutId id="2147483653" r:id="rId20"/>
    <p:sldLayoutId id="2147483654" r:id="rId21"/>
    <p:sldLayoutId id="2147483656" r:id="rId22"/>
    <p:sldLayoutId id="2147483657" r:id="rId23"/>
    <p:sldLayoutId id="2147483674" r:id="rId2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hyperlink" Target="https://twitter.com/medfit_event" TargetMode="External"/><Relationship Id="rId3" Type="http://schemas.openxmlformats.org/officeDocument/2006/relationships/hyperlink" Target="https://www.biovalley-france.com/" TargetMode="External"/><Relationship Id="rId7" Type="http://schemas.openxmlformats.org/officeDocument/2006/relationships/hyperlink" Target="http://www.eurasante.com/" TargetMode="External"/><Relationship Id="rId12" Type="http://schemas.openxmlformats.org/officeDocument/2006/relationships/image" Target="../media/image45.png"/><Relationship Id="rId17" Type="http://schemas.openxmlformats.org/officeDocument/2006/relationships/image" Target="../media/image48.png"/><Relationship Id="rId2" Type="http://schemas.openxmlformats.org/officeDocument/2006/relationships/image" Target="../media/image39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1.jfif"/><Relationship Id="rId11" Type="http://schemas.openxmlformats.org/officeDocument/2006/relationships/image" Target="../media/image44.png"/><Relationship Id="rId5" Type="http://schemas.openxmlformats.org/officeDocument/2006/relationships/hyperlink" Target="https://www.nhl-cluster.com/" TargetMode="External"/><Relationship Id="rId15" Type="http://schemas.openxmlformats.org/officeDocument/2006/relationships/image" Target="../media/image46.png"/><Relationship Id="rId10" Type="http://schemas.openxmlformats.org/officeDocument/2006/relationships/hyperlink" Target="https://www.medfit-event.com/" TargetMode="External"/><Relationship Id="rId4" Type="http://schemas.openxmlformats.org/officeDocument/2006/relationships/image" Target="../media/image40.jpeg"/><Relationship Id="rId9" Type="http://schemas.openxmlformats.org/officeDocument/2006/relationships/image" Target="../media/image43.jpeg"/><Relationship Id="rId14" Type="http://schemas.openxmlformats.org/officeDocument/2006/relationships/hyperlink" Target="https://www.linkedin.com/showcase/medfit-event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à coins arrondis 7">
            <a:extLst>
              <a:ext uri="{FF2B5EF4-FFF2-40B4-BE49-F238E27FC236}">
                <a16:creationId xmlns:a16="http://schemas.microsoft.com/office/drawing/2014/main" id="{4966D599-F794-46DE-92E9-E8482FDBA726}"/>
              </a:ext>
            </a:extLst>
          </p:cNvPr>
          <p:cNvSpPr/>
          <p:nvPr/>
        </p:nvSpPr>
        <p:spPr>
          <a:xfrm>
            <a:off x="8907" y="3878651"/>
            <a:ext cx="4463540" cy="1264848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3C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52" name="Rectangle à coins arrondis 7">
            <a:extLst>
              <a:ext uri="{FF2B5EF4-FFF2-40B4-BE49-F238E27FC236}">
                <a16:creationId xmlns:a16="http://schemas.microsoft.com/office/drawing/2014/main" id="{C5AFA55E-1B71-42F8-8157-2ADFEF5A0970}"/>
              </a:ext>
            </a:extLst>
          </p:cNvPr>
          <p:cNvSpPr/>
          <p:nvPr/>
        </p:nvSpPr>
        <p:spPr>
          <a:xfrm>
            <a:off x="7503663" y="4278632"/>
            <a:ext cx="1617265" cy="864867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3C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44554E43-F5AB-46BD-9684-33C150504FF5}"/>
              </a:ext>
            </a:extLst>
          </p:cNvPr>
          <p:cNvSpPr/>
          <p:nvPr/>
        </p:nvSpPr>
        <p:spPr>
          <a:xfrm>
            <a:off x="1931535" y="1868253"/>
            <a:ext cx="5256055" cy="1271065"/>
          </a:xfrm>
          <a:prstGeom prst="roundRect">
            <a:avLst/>
          </a:prstGeom>
          <a:solidFill>
            <a:srgbClr val="C3E3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07D0A0DE-2757-4737-929D-16B919A70DC5}"/>
              </a:ext>
            </a:extLst>
          </p:cNvPr>
          <p:cNvSpPr txBox="1"/>
          <p:nvPr/>
        </p:nvSpPr>
        <p:spPr>
          <a:xfrm>
            <a:off x="1411357" y="1739281"/>
            <a:ext cx="6321286" cy="1409961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 b="1" dirty="0">
                <a:solidFill>
                  <a:srgbClr val="00444F"/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Start-up Slams</a:t>
            </a:r>
          </a:p>
          <a:p>
            <a:pPr algn="ctr">
              <a:lnSpc>
                <a:spcPct val="150000"/>
              </a:lnSpc>
            </a:pPr>
            <a:r>
              <a:rPr lang="en-US" sz="2700" b="1" dirty="0">
                <a:solidFill>
                  <a:srgbClr val="00444F"/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Guidelines</a:t>
            </a:r>
          </a:p>
        </p:txBody>
      </p:sp>
      <p:sp>
        <p:nvSpPr>
          <p:cNvPr id="15" name="AutoShape 2" descr="RÃ©sultat de recherche d'images pour &quot;rÃ©gion hauts de france&quot;">
            <a:extLst>
              <a:ext uri="{FF2B5EF4-FFF2-40B4-BE49-F238E27FC236}">
                <a16:creationId xmlns:a16="http://schemas.microsoft.com/office/drawing/2014/main" id="{C344FA46-7EE0-491D-872A-B30E9F0078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86722" y="2372548"/>
            <a:ext cx="17145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fr-FR" sz="1013" dirty="0"/>
          </a:p>
        </p:txBody>
      </p:sp>
      <p:sp>
        <p:nvSpPr>
          <p:cNvPr id="16" name="AutoShape 4" descr="RÃ©sultat de recherche d'images pour &quot;rÃ©gion hauts de france&quot;">
            <a:extLst>
              <a:ext uri="{FF2B5EF4-FFF2-40B4-BE49-F238E27FC236}">
                <a16:creationId xmlns:a16="http://schemas.microsoft.com/office/drawing/2014/main" id="{02E058DF-EE32-48C9-BE06-D92B835805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2447" y="2458273"/>
            <a:ext cx="17145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fr-FR" sz="1013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AD84667-C12E-4938-A04B-A2992C55C8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9" b="39599"/>
          <a:stretch/>
        </p:blipFill>
        <p:spPr>
          <a:xfrm>
            <a:off x="34561" y="1"/>
            <a:ext cx="4213430" cy="1121591"/>
          </a:xfrm>
          <a:prstGeom prst="rect">
            <a:avLst/>
          </a:prstGeom>
        </p:spPr>
      </p:pic>
      <p:pic>
        <p:nvPicPr>
          <p:cNvPr id="39" name="Image 38">
            <a:hlinkClick r:id="rId3"/>
            <a:extLst>
              <a:ext uri="{FF2B5EF4-FFF2-40B4-BE49-F238E27FC236}">
                <a16:creationId xmlns:a16="http://schemas.microsoft.com/office/drawing/2014/main" id="{85EB3DFB-DAF5-4BA5-8A97-EED9F282B2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686" y="4049476"/>
            <a:ext cx="749360" cy="232301"/>
          </a:xfrm>
          <a:prstGeom prst="rect">
            <a:avLst/>
          </a:prstGeom>
          <a:noFill/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D34C15A2-E47F-4E35-8094-47106699C3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5" t="61355" r="5790"/>
          <a:stretch/>
        </p:blipFill>
        <p:spPr>
          <a:xfrm>
            <a:off x="4559563" y="276717"/>
            <a:ext cx="4537439" cy="826288"/>
          </a:xfrm>
          <a:prstGeom prst="rect">
            <a:avLst/>
          </a:prstGeom>
        </p:spPr>
      </p:pic>
      <p:pic>
        <p:nvPicPr>
          <p:cNvPr id="21" name="Image 20">
            <a:hlinkClick r:id="rId5"/>
            <a:extLst>
              <a:ext uri="{FF2B5EF4-FFF2-40B4-BE49-F238E27FC236}">
                <a16:creationId xmlns:a16="http://schemas.microsoft.com/office/drawing/2014/main" id="{DF2484F5-EA6F-4593-8847-DE77A8FD134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57172" y="3989393"/>
            <a:ext cx="541569" cy="383541"/>
          </a:xfrm>
          <a:prstGeom prst="rect">
            <a:avLst/>
          </a:prstGeom>
          <a:noFill/>
        </p:spPr>
      </p:pic>
      <p:pic>
        <p:nvPicPr>
          <p:cNvPr id="23" name="Image 22">
            <a:hlinkClick r:id="rId7"/>
            <a:extLst>
              <a:ext uri="{FF2B5EF4-FFF2-40B4-BE49-F238E27FC236}">
                <a16:creationId xmlns:a16="http://schemas.microsoft.com/office/drawing/2014/main" id="{205A78DF-EB7F-41D3-83AA-D9AC19200D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8493" y="4004346"/>
            <a:ext cx="1272631" cy="361044"/>
          </a:xfrm>
          <a:prstGeom prst="rect">
            <a:avLst/>
          </a:prstGeom>
        </p:spPr>
      </p:pic>
      <p:sp>
        <p:nvSpPr>
          <p:cNvPr id="24" name="Rectangle 6">
            <a:extLst>
              <a:ext uri="{FF2B5EF4-FFF2-40B4-BE49-F238E27FC236}">
                <a16:creationId xmlns:a16="http://schemas.microsoft.com/office/drawing/2014/main" id="{434223F6-9C2B-4346-8566-2B157ACD520C}"/>
              </a:ext>
            </a:extLst>
          </p:cNvPr>
          <p:cNvSpPr>
            <a:spLocks/>
          </p:cNvSpPr>
          <p:nvPr/>
        </p:nvSpPr>
        <p:spPr bwMode="auto">
          <a:xfrm>
            <a:off x="108828" y="4017687"/>
            <a:ext cx="759358" cy="322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120000"/>
              </a:lnSpc>
            </a:pPr>
            <a:r>
              <a:rPr lang="en-GB" sz="900" u="sng" dirty="0">
                <a:solidFill>
                  <a:srgbClr val="00444F"/>
                </a:solidFill>
                <a:ea typeface="Segoe UI" panose="020B0502040204020203" pitchFamily="34" charset="0"/>
                <a:cs typeface="Segoe UI" panose="020B0502040204020203" pitchFamily="34" charset="0"/>
                <a:sym typeface="Lato Regular" charset="0"/>
              </a:rPr>
              <a:t>Organised by:</a:t>
            </a:r>
          </a:p>
        </p:txBody>
      </p:sp>
      <p:pic>
        <p:nvPicPr>
          <p:cNvPr id="25" name="Image 24" descr="Une image contenant dessin&#10;&#10;Description générée automatiquement">
            <a:extLst>
              <a:ext uri="{FF2B5EF4-FFF2-40B4-BE49-F238E27FC236}">
                <a16:creationId xmlns:a16="http://schemas.microsoft.com/office/drawing/2014/main" id="{363C1F51-97CF-4F18-8EE6-CF5438223FC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207" y="4382696"/>
            <a:ext cx="207423" cy="186681"/>
          </a:xfrm>
          <a:prstGeom prst="rect">
            <a:avLst/>
          </a:prstGeom>
        </p:spPr>
      </p:pic>
      <p:sp>
        <p:nvSpPr>
          <p:cNvPr id="26" name="Rectangle 6">
            <a:extLst>
              <a:ext uri="{FF2B5EF4-FFF2-40B4-BE49-F238E27FC236}">
                <a16:creationId xmlns:a16="http://schemas.microsoft.com/office/drawing/2014/main" id="{5C64EE95-5F9D-4451-9830-59BB99C60350}"/>
              </a:ext>
            </a:extLst>
          </p:cNvPr>
          <p:cNvSpPr>
            <a:spLocks/>
          </p:cNvSpPr>
          <p:nvPr/>
        </p:nvSpPr>
        <p:spPr bwMode="auto">
          <a:xfrm>
            <a:off x="7871335" y="4280882"/>
            <a:ext cx="1163838" cy="322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120000"/>
              </a:lnSpc>
            </a:pPr>
            <a:r>
              <a:rPr lang="en-GB" sz="900" dirty="0">
                <a:solidFill>
                  <a:srgbClr val="1A171B"/>
                </a:solidFill>
                <a:ea typeface="Segoe UI" panose="020B0502040204020203" pitchFamily="34" charset="0"/>
                <a:cs typeface="Segoe UI" panose="020B0502040204020203" pitchFamily="34" charset="0"/>
                <a:sym typeface="Lato Regular" charset="0"/>
                <a:hlinkClick r:id="rId10"/>
              </a:rPr>
              <a:t>www.medfit-event.com</a:t>
            </a:r>
            <a:endParaRPr lang="en-GB" sz="900" dirty="0">
              <a:solidFill>
                <a:srgbClr val="1A171B"/>
              </a:solidFill>
              <a:ea typeface="Segoe UI" panose="020B0502040204020203" pitchFamily="34" charset="0"/>
              <a:cs typeface="Segoe UI" panose="020B0502040204020203" pitchFamily="34" charset="0"/>
              <a:sym typeface="Lato Regular" charset="0"/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45E9ED93-3109-4364-91E2-54CAE8F546C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097" y="4640663"/>
            <a:ext cx="119507" cy="119507"/>
          </a:xfrm>
          <a:prstGeom prst="rect">
            <a:avLst/>
          </a:prstGeom>
        </p:spPr>
      </p:pic>
      <p:pic>
        <p:nvPicPr>
          <p:cNvPr id="29" name="Picture 2" descr="Icône Linkedin, réseau, les gens, professionnel, profile, services ...">
            <a:extLst>
              <a:ext uri="{FF2B5EF4-FFF2-40B4-BE49-F238E27FC236}">
                <a16:creationId xmlns:a16="http://schemas.microsoft.com/office/drawing/2014/main" id="{BC784610-807B-4941-8739-0F6AEC0B8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333" y="4864637"/>
            <a:ext cx="123037" cy="12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6">
            <a:extLst>
              <a:ext uri="{FF2B5EF4-FFF2-40B4-BE49-F238E27FC236}">
                <a16:creationId xmlns:a16="http://schemas.microsoft.com/office/drawing/2014/main" id="{25827A3F-0597-4DC7-B075-37F8986227B2}"/>
              </a:ext>
            </a:extLst>
          </p:cNvPr>
          <p:cNvSpPr>
            <a:spLocks/>
          </p:cNvSpPr>
          <p:nvPr/>
        </p:nvSpPr>
        <p:spPr bwMode="auto">
          <a:xfrm>
            <a:off x="7854399" y="4542436"/>
            <a:ext cx="842216" cy="322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120000"/>
              </a:lnSpc>
            </a:pPr>
            <a:r>
              <a:rPr lang="en-GB" sz="900" dirty="0">
                <a:solidFill>
                  <a:srgbClr val="1A171B"/>
                </a:solidFill>
                <a:ea typeface="Segoe UI" panose="020B0502040204020203" pitchFamily="34" charset="0"/>
                <a:cs typeface="Segoe UI" panose="020B0502040204020203" pitchFamily="34" charset="0"/>
                <a:sym typeface="Lato Regular" charset="0"/>
                <a:hlinkClick r:id="rId13"/>
              </a:rPr>
              <a:t>@MedFIT_event</a:t>
            </a:r>
            <a:endParaRPr lang="en-GB" sz="900" dirty="0">
              <a:solidFill>
                <a:srgbClr val="1A171B"/>
              </a:solidFill>
              <a:ea typeface="Segoe UI" panose="020B0502040204020203" pitchFamily="34" charset="0"/>
              <a:cs typeface="Segoe UI" panose="020B0502040204020203" pitchFamily="34" charset="0"/>
              <a:sym typeface="Lato Regular" charset="0"/>
            </a:endParaRPr>
          </a:p>
        </p:txBody>
      </p:sp>
      <p:sp>
        <p:nvSpPr>
          <p:cNvPr id="32" name="Rectangle 6">
            <a:extLst>
              <a:ext uri="{FF2B5EF4-FFF2-40B4-BE49-F238E27FC236}">
                <a16:creationId xmlns:a16="http://schemas.microsoft.com/office/drawing/2014/main" id="{8C6359A3-FF4A-4DAF-B13F-F7D5F6A9D2AA}"/>
              </a:ext>
            </a:extLst>
          </p:cNvPr>
          <p:cNvSpPr>
            <a:spLocks/>
          </p:cNvSpPr>
          <p:nvPr/>
        </p:nvSpPr>
        <p:spPr bwMode="auto">
          <a:xfrm>
            <a:off x="7868582" y="4758197"/>
            <a:ext cx="759358" cy="322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120000"/>
              </a:lnSpc>
            </a:pPr>
            <a:r>
              <a:rPr lang="en-GB" sz="900" dirty="0" err="1">
                <a:solidFill>
                  <a:srgbClr val="1A171B"/>
                </a:solidFill>
                <a:ea typeface="Segoe UI" panose="020B0502040204020203" pitchFamily="34" charset="0"/>
                <a:cs typeface="Segoe UI" panose="020B0502040204020203" pitchFamily="34" charset="0"/>
                <a:sym typeface="Lato Regular" charset="0"/>
                <a:hlinkClick r:id="rId14"/>
              </a:rPr>
              <a:t>MedFIT</a:t>
            </a:r>
            <a:r>
              <a:rPr lang="en-GB" sz="900" dirty="0">
                <a:solidFill>
                  <a:srgbClr val="1A171B"/>
                </a:solidFill>
                <a:ea typeface="Segoe UI" panose="020B0502040204020203" pitchFamily="34" charset="0"/>
                <a:cs typeface="Segoe UI" panose="020B0502040204020203" pitchFamily="34" charset="0"/>
                <a:sym typeface="Lato Regular" charset="0"/>
                <a:hlinkClick r:id="rId14"/>
              </a:rPr>
              <a:t> Event</a:t>
            </a:r>
            <a:endParaRPr lang="en-GB" sz="900" dirty="0">
              <a:solidFill>
                <a:srgbClr val="1A171B"/>
              </a:solidFill>
              <a:ea typeface="Segoe UI" panose="020B0502040204020203" pitchFamily="34" charset="0"/>
              <a:cs typeface="Segoe UI" panose="020B0502040204020203" pitchFamily="34" charset="0"/>
              <a:sym typeface="Lato Regular" charset="0"/>
            </a:endParaRPr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91B786A3-4BDB-40DE-BDD9-3AE3DCDB628E}"/>
              </a:ext>
            </a:extLst>
          </p:cNvPr>
          <p:cNvPicPr/>
          <p:nvPr/>
        </p:nvPicPr>
        <p:blipFill rotWithShape="1">
          <a:blip r:embed="rId15">
            <a:clrChange>
              <a:clrFrom>
                <a:srgbClr val="2F353B"/>
              </a:clrFrom>
              <a:clrTo>
                <a:srgbClr val="2F353B">
                  <a:alpha val="0"/>
                </a:srgbClr>
              </a:clrTo>
            </a:clrChange>
          </a:blip>
          <a:srcRect t="24980" b="50032"/>
          <a:stretch/>
        </p:blipFill>
        <p:spPr bwMode="auto">
          <a:xfrm>
            <a:off x="1470339" y="4460122"/>
            <a:ext cx="1412348" cy="4866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D4A37AD6-E56C-446B-B7B9-414EACA3DC74}"/>
              </a:ext>
            </a:extLst>
          </p:cNvPr>
          <p:cNvPicPr/>
          <p:nvPr/>
        </p:nvPicPr>
        <p:blipFill rotWithShape="1">
          <a:blip r:embed="rId15">
            <a:clrChange>
              <a:clrFrom>
                <a:srgbClr val="2F353B"/>
              </a:clrFrom>
              <a:clrTo>
                <a:srgbClr val="2F353B">
                  <a:alpha val="0"/>
                </a:srgbClr>
              </a:clrTo>
            </a:clrChange>
          </a:blip>
          <a:srcRect t="50298" b="25386"/>
          <a:stretch/>
        </p:blipFill>
        <p:spPr bwMode="auto">
          <a:xfrm>
            <a:off x="2935122" y="4473095"/>
            <a:ext cx="1393848" cy="4671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6490E626-4F4E-4088-B05C-F3EEC52F7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30363C"/>
              </a:clrFrom>
              <a:clrTo>
                <a:srgbClr val="30363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45" b="75020"/>
          <a:stretch>
            <a:fillRect/>
          </a:stretch>
        </p:blipFill>
        <p:spPr bwMode="auto">
          <a:xfrm>
            <a:off x="953764" y="4457026"/>
            <a:ext cx="532167" cy="49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6">
            <a:extLst>
              <a:ext uri="{FF2B5EF4-FFF2-40B4-BE49-F238E27FC236}">
                <a16:creationId xmlns:a16="http://schemas.microsoft.com/office/drawing/2014/main" id="{2C4F3098-2986-4616-9158-10CF2F9C0323}"/>
              </a:ext>
            </a:extLst>
          </p:cNvPr>
          <p:cNvSpPr>
            <a:spLocks/>
          </p:cNvSpPr>
          <p:nvPr/>
        </p:nvSpPr>
        <p:spPr bwMode="auto">
          <a:xfrm>
            <a:off x="105044" y="4536324"/>
            <a:ext cx="759358" cy="322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120000"/>
              </a:lnSpc>
            </a:pPr>
            <a:r>
              <a:rPr lang="en-GB" sz="900" u="sng" dirty="0">
                <a:solidFill>
                  <a:srgbClr val="00444F"/>
                </a:solidFill>
                <a:ea typeface="Segoe UI" panose="020B0502040204020203" pitchFamily="34" charset="0"/>
                <a:cs typeface="Segoe UI" panose="020B0502040204020203" pitchFamily="34" charset="0"/>
                <a:sym typeface="Lato Regular" charset="0"/>
              </a:rPr>
              <a:t>Supported by:</a:t>
            </a:r>
          </a:p>
        </p:txBody>
      </p:sp>
      <p:pic>
        <p:nvPicPr>
          <p:cNvPr id="1026" name="Picture 2" descr="Accueil - Medicalps">
            <a:extLst>
              <a:ext uri="{FF2B5EF4-FFF2-40B4-BE49-F238E27FC236}">
                <a16:creationId xmlns:a16="http://schemas.microsoft.com/office/drawing/2014/main" id="{32D30855-A617-4550-98C2-7E1E4DD4A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725" y="3958511"/>
            <a:ext cx="541568" cy="41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7CDEE978-AA18-453B-B301-71A67289B0A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20776">
            <a:off x="7302265" y="1695730"/>
            <a:ext cx="1891991" cy="181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21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Image associÃ©e">
            <a:extLst>
              <a:ext uri="{FF2B5EF4-FFF2-40B4-BE49-F238E27FC236}">
                <a16:creationId xmlns:a16="http://schemas.microsoft.com/office/drawing/2014/main" id="{54290FCD-15DE-41DD-9181-72DF0EBDA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102" y="3069755"/>
            <a:ext cx="2542898" cy="207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2006206-F8EB-4213-B3E4-BD68DCC9BCC1}"/>
              </a:ext>
            </a:extLst>
          </p:cNvPr>
          <p:cNvSpPr/>
          <p:nvPr/>
        </p:nvSpPr>
        <p:spPr>
          <a:xfrm>
            <a:off x="0" y="-8343"/>
            <a:ext cx="9144001" cy="686438"/>
          </a:xfrm>
          <a:prstGeom prst="rect">
            <a:avLst/>
          </a:prstGeom>
          <a:solidFill>
            <a:srgbClr val="2AAB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GB" sz="3000" b="1" dirty="0">
              <a:solidFill>
                <a:srgbClr val="00444F"/>
              </a:solidFill>
              <a:latin typeface="Karbon Semibold" panose="000007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A6CBF0-FE2B-43D8-B4E2-E3040A33F019}"/>
              </a:ext>
            </a:extLst>
          </p:cNvPr>
          <p:cNvSpPr/>
          <p:nvPr/>
        </p:nvSpPr>
        <p:spPr>
          <a:xfrm>
            <a:off x="-29" y="0"/>
            <a:ext cx="9144001" cy="756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2700" b="1" dirty="0">
                <a:solidFill>
                  <a:schemeClr val="bg1"/>
                </a:solidFill>
              </a:rPr>
              <a:t>The Ask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57CB23-1D1F-414E-995F-B7ED52677E97}"/>
              </a:ext>
            </a:extLst>
          </p:cNvPr>
          <p:cNvSpPr/>
          <p:nvPr/>
        </p:nvSpPr>
        <p:spPr>
          <a:xfrm>
            <a:off x="343203" y="1168375"/>
            <a:ext cx="6949695" cy="3070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26"/>
              </a:spcBef>
            </a:pPr>
            <a:r>
              <a:rPr lang="en-GB" sz="1650" b="1" spc="-38" dirty="0">
                <a:solidFill>
                  <a:srgbClr val="FFC000"/>
                </a:solidFill>
                <a:cs typeface="Calibri"/>
              </a:rPr>
              <a:t>Tell us:</a:t>
            </a:r>
          </a:p>
          <a:p>
            <a:pPr marL="335756" indent="-133350" algn="just">
              <a:spcBef>
                <a:spcPts val="26"/>
              </a:spcBef>
              <a:buFont typeface="Arial" panose="020B0604020202020204" pitchFamily="34" charset="0"/>
              <a:buChar char="•"/>
            </a:pPr>
            <a:r>
              <a:rPr lang="en-GB" sz="1500" spc="-19" dirty="0">
                <a:solidFill>
                  <a:srgbClr val="58595B"/>
                </a:solidFill>
                <a:cs typeface="Calibri"/>
              </a:rPr>
              <a:t>Your valuation expectations</a:t>
            </a:r>
          </a:p>
          <a:p>
            <a:pPr marL="335756" indent="-133350" algn="just">
              <a:spcBef>
                <a:spcPts val="26"/>
              </a:spcBef>
              <a:buFont typeface="Arial" panose="020B0604020202020204" pitchFamily="34" charset="0"/>
              <a:buChar char="•"/>
            </a:pPr>
            <a:r>
              <a:rPr lang="en-GB" sz="1500" spc="-19" dirty="0">
                <a:solidFill>
                  <a:srgbClr val="58595B"/>
                </a:solidFill>
                <a:cs typeface="Calibri"/>
              </a:rPr>
              <a:t>The amount you are looking to raise</a:t>
            </a:r>
          </a:p>
          <a:p>
            <a:pPr marL="335756" indent="-133350" algn="just">
              <a:spcBef>
                <a:spcPts val="26"/>
              </a:spcBef>
              <a:buFont typeface="Arial" panose="020B0604020202020204" pitchFamily="34" charset="0"/>
              <a:buChar char="•"/>
            </a:pPr>
            <a:r>
              <a:rPr lang="en-GB" sz="1500" spc="-19" dirty="0">
                <a:solidFill>
                  <a:srgbClr val="58595B"/>
                </a:solidFill>
                <a:cs typeface="Calibri"/>
              </a:rPr>
              <a:t>The milestones you will hit with the new capital</a:t>
            </a:r>
          </a:p>
          <a:p>
            <a:pPr marL="335756" indent="-133350" algn="just">
              <a:spcBef>
                <a:spcPts val="26"/>
              </a:spcBef>
              <a:buFont typeface="Arial" panose="020B0604020202020204" pitchFamily="34" charset="0"/>
              <a:buChar char="•"/>
            </a:pPr>
            <a:r>
              <a:rPr lang="en-GB" sz="1500" spc="-19" dirty="0">
                <a:solidFill>
                  <a:srgbClr val="58595B"/>
                </a:solidFill>
                <a:cs typeface="Calibri"/>
              </a:rPr>
              <a:t>Your ‘bum’ rate</a:t>
            </a:r>
          </a:p>
          <a:p>
            <a:pPr algn="just">
              <a:spcBef>
                <a:spcPts val="26"/>
              </a:spcBef>
            </a:pPr>
            <a:endParaRPr lang="en-GB" sz="1350" spc="-19" dirty="0">
              <a:solidFill>
                <a:srgbClr val="58595B"/>
              </a:solidFill>
              <a:cs typeface="Calibri"/>
            </a:endParaRPr>
          </a:p>
          <a:p>
            <a:pPr algn="just">
              <a:spcBef>
                <a:spcPts val="26"/>
              </a:spcBef>
            </a:pPr>
            <a:endParaRPr lang="en-GB" sz="1350" spc="-19" dirty="0">
              <a:solidFill>
                <a:srgbClr val="58595B"/>
              </a:solidFill>
              <a:cs typeface="Calibri"/>
            </a:endParaRPr>
          </a:p>
          <a:p>
            <a:pPr algn="just">
              <a:spcBef>
                <a:spcPts val="26"/>
              </a:spcBef>
            </a:pPr>
            <a:endParaRPr lang="en-GB" sz="1350" spc="-19" dirty="0">
              <a:solidFill>
                <a:srgbClr val="58595B"/>
              </a:solidFill>
              <a:cs typeface="Calibri"/>
            </a:endParaRPr>
          </a:p>
          <a:p>
            <a:pPr algn="just">
              <a:spcBef>
                <a:spcPts val="26"/>
              </a:spcBef>
            </a:pPr>
            <a:r>
              <a:rPr lang="en-GB" sz="1650" b="1" spc="-38" dirty="0">
                <a:solidFill>
                  <a:srgbClr val="FFC000"/>
                </a:solidFill>
                <a:cs typeface="Calibri"/>
              </a:rPr>
              <a:t>Key objective:</a:t>
            </a:r>
          </a:p>
          <a:p>
            <a:pPr marL="338138" indent="-136922" algn="just" defTabSz="402431">
              <a:spcBef>
                <a:spcPts val="26"/>
              </a:spcBef>
              <a:buFont typeface="Arial" panose="020B0604020202020204" pitchFamily="34" charset="0"/>
              <a:buChar char="•"/>
            </a:pPr>
            <a:r>
              <a:rPr lang="en-GB" sz="1500" spc="-19" dirty="0">
                <a:solidFill>
                  <a:srgbClr val="58595B"/>
                </a:solidFill>
                <a:cs typeface="Calibri"/>
              </a:rPr>
              <a:t>Outline what you need to make your business a success</a:t>
            </a:r>
          </a:p>
          <a:p>
            <a:pPr marL="338138" indent="-136922" algn="just" defTabSz="402431">
              <a:spcBef>
                <a:spcPts val="26"/>
              </a:spcBef>
              <a:buFont typeface="Arial" panose="020B0604020202020204" pitchFamily="34" charset="0"/>
              <a:buChar char="•"/>
            </a:pPr>
            <a:r>
              <a:rPr lang="en-GB" sz="1500" spc="-19" dirty="0">
                <a:solidFill>
                  <a:srgbClr val="58595B"/>
                </a:solidFill>
                <a:cs typeface="Calibri"/>
              </a:rPr>
              <a:t>Investors want to see that you are hitting milestones and that you are asking for the right amount of money; the amount should not be arbitrary, explain by using numbers that you are asking for the right amount of money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D244726-664C-49F1-B4EA-EFB1A8D67AA0}"/>
              </a:ext>
            </a:extLst>
          </p:cNvPr>
          <p:cNvSpPr txBox="1"/>
          <p:nvPr/>
        </p:nvSpPr>
        <p:spPr>
          <a:xfrm>
            <a:off x="6845179" y="803499"/>
            <a:ext cx="209834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b="1" spc="-38" dirty="0">
                <a:solidFill>
                  <a:srgbClr val="00444F"/>
                </a:solidFill>
                <a:highlight>
                  <a:srgbClr val="F3C700"/>
                </a:highlight>
                <a:cs typeface="Calibri"/>
              </a:rPr>
              <a:t>1 slide =&gt; 1 min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864130-9D9A-448C-B135-4087994204E7}"/>
              </a:ext>
            </a:extLst>
          </p:cNvPr>
          <p:cNvSpPr/>
          <p:nvPr/>
        </p:nvSpPr>
        <p:spPr>
          <a:xfrm>
            <a:off x="343203" y="4650517"/>
            <a:ext cx="6090019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200" b="1" i="1" spc="-50" dirty="0">
                <a:solidFill>
                  <a:srgbClr val="00444F"/>
                </a:solidFill>
              </a:rPr>
              <a:t>Keep in mind that your potential </a:t>
            </a:r>
            <a:r>
              <a:rPr lang="en-US" sz="1200" b="1" i="1" spc="-50">
                <a:solidFill>
                  <a:srgbClr val="00444F"/>
                </a:solidFill>
              </a:rPr>
              <a:t>future partners </a:t>
            </a:r>
            <a:r>
              <a:rPr lang="en-US" sz="1200" b="1" i="1" spc="-50" dirty="0">
                <a:solidFill>
                  <a:srgbClr val="00444F"/>
                </a:solidFill>
              </a:rPr>
              <a:t>will be listening!</a:t>
            </a:r>
            <a:endParaRPr lang="fr-FR" sz="1200" b="1" i="1" spc="-50" dirty="0">
              <a:solidFill>
                <a:srgbClr val="0044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503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006206-F8EB-4213-B3E4-BD68DCC9BCC1}"/>
              </a:ext>
            </a:extLst>
          </p:cNvPr>
          <p:cNvSpPr/>
          <p:nvPr/>
        </p:nvSpPr>
        <p:spPr>
          <a:xfrm>
            <a:off x="0" y="-54843"/>
            <a:ext cx="9144001" cy="6864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000" b="1" dirty="0">
              <a:solidFill>
                <a:srgbClr val="00444F"/>
              </a:solidFill>
              <a:latin typeface="Karbon Semibold" panose="000007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A6CBF0-FE2B-43D8-B4E2-E3040A33F019}"/>
              </a:ext>
            </a:extLst>
          </p:cNvPr>
          <p:cNvSpPr/>
          <p:nvPr/>
        </p:nvSpPr>
        <p:spPr>
          <a:xfrm>
            <a:off x="-29" y="0"/>
            <a:ext cx="9144001" cy="756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2700" b="1" dirty="0">
                <a:solidFill>
                  <a:schemeClr val="bg1"/>
                </a:solidFill>
              </a:rPr>
              <a:t>Contact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57CB23-1D1F-414E-995F-B7ED52677E97}"/>
              </a:ext>
            </a:extLst>
          </p:cNvPr>
          <p:cNvSpPr/>
          <p:nvPr/>
        </p:nvSpPr>
        <p:spPr>
          <a:xfrm>
            <a:off x="1190873" y="1609850"/>
            <a:ext cx="606417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26"/>
              </a:spcBef>
            </a:pPr>
            <a:r>
              <a:rPr lang="en-GB" sz="2400" b="1" spc="-38" dirty="0">
                <a:solidFill>
                  <a:srgbClr val="24435D"/>
                </a:solidFill>
                <a:cs typeface="Calibri"/>
              </a:rPr>
              <a:t>Contact details</a:t>
            </a:r>
          </a:p>
          <a:p>
            <a:pPr algn="just">
              <a:spcBef>
                <a:spcPts val="26"/>
              </a:spcBef>
            </a:pPr>
            <a:endParaRPr lang="en-GB" b="1" spc="-38" dirty="0">
              <a:solidFill>
                <a:srgbClr val="E95436"/>
              </a:solidFill>
              <a:cs typeface="Calibri"/>
            </a:endParaRPr>
          </a:p>
          <a:p>
            <a:pPr algn="just">
              <a:spcBef>
                <a:spcPts val="26"/>
              </a:spcBef>
            </a:pPr>
            <a:r>
              <a:rPr lang="en-GB" b="1" spc="-38" dirty="0">
                <a:solidFill>
                  <a:srgbClr val="E95436"/>
                </a:solidFill>
                <a:cs typeface="Calibri"/>
              </a:rPr>
              <a:t>		</a:t>
            </a:r>
            <a:r>
              <a:rPr lang="en-GB" b="1" spc="-38" dirty="0">
                <a:solidFill>
                  <a:srgbClr val="2AABC9"/>
                </a:solidFill>
                <a:cs typeface="Calibri"/>
              </a:rPr>
              <a:t>First name:</a:t>
            </a:r>
          </a:p>
          <a:p>
            <a:pPr algn="just">
              <a:spcBef>
                <a:spcPts val="26"/>
              </a:spcBef>
            </a:pPr>
            <a:r>
              <a:rPr lang="en-GB" b="1" spc="-38" dirty="0">
                <a:solidFill>
                  <a:srgbClr val="2AABC9"/>
                </a:solidFill>
                <a:cs typeface="Calibri"/>
              </a:rPr>
              <a:t>		Family name:</a:t>
            </a:r>
          </a:p>
          <a:p>
            <a:pPr algn="just">
              <a:spcBef>
                <a:spcPts val="26"/>
              </a:spcBef>
            </a:pPr>
            <a:r>
              <a:rPr lang="en-GB" b="1" spc="-38" dirty="0">
                <a:solidFill>
                  <a:srgbClr val="2AABC9"/>
                </a:solidFill>
                <a:cs typeface="Calibri"/>
              </a:rPr>
              <a:t>		Company name:</a:t>
            </a:r>
          </a:p>
          <a:p>
            <a:pPr algn="just">
              <a:spcBef>
                <a:spcPts val="26"/>
              </a:spcBef>
            </a:pPr>
            <a:r>
              <a:rPr lang="en-GB" b="1" spc="-38" dirty="0">
                <a:solidFill>
                  <a:srgbClr val="2AABC9"/>
                </a:solidFill>
                <a:cs typeface="Calibri"/>
              </a:rPr>
              <a:t>		Email address:</a:t>
            </a:r>
          </a:p>
          <a:p>
            <a:pPr algn="just">
              <a:spcBef>
                <a:spcPts val="26"/>
              </a:spcBef>
            </a:pPr>
            <a:r>
              <a:rPr lang="en-GB" b="1" spc="-38" dirty="0">
                <a:solidFill>
                  <a:srgbClr val="2AABC9"/>
                </a:solidFill>
                <a:cs typeface="Calibri"/>
              </a:rPr>
              <a:t>		Phone number: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D244726-664C-49F1-B4EA-EFB1A8D67AA0}"/>
              </a:ext>
            </a:extLst>
          </p:cNvPr>
          <p:cNvSpPr txBox="1"/>
          <p:nvPr/>
        </p:nvSpPr>
        <p:spPr>
          <a:xfrm>
            <a:off x="6845179" y="803499"/>
            <a:ext cx="209834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b="1" spc="-38" dirty="0">
                <a:solidFill>
                  <a:srgbClr val="00444F"/>
                </a:solidFill>
                <a:cs typeface="Calibri"/>
              </a:rPr>
              <a:t>1 slide =&gt; Closure</a:t>
            </a:r>
          </a:p>
        </p:txBody>
      </p:sp>
    </p:spTree>
    <p:extLst>
      <p:ext uri="{BB962C8B-B14F-4D97-AF65-F5344CB8AC3E}">
        <p14:creationId xmlns:p14="http://schemas.microsoft.com/office/powerpoint/2010/main" val="4035011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signe, dessin&#10;&#10;Description générée automatiquement">
            <a:extLst>
              <a:ext uri="{FF2B5EF4-FFF2-40B4-BE49-F238E27FC236}">
                <a16:creationId xmlns:a16="http://schemas.microsoft.com/office/drawing/2014/main" id="{23C73734-C676-499D-8B7B-514154530F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17"/>
          <a:stretch/>
        </p:blipFill>
        <p:spPr>
          <a:xfrm>
            <a:off x="0" y="15"/>
            <a:ext cx="9567349" cy="514349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27DAF77-A085-43B2-92C7-917145EABEF2}"/>
              </a:ext>
            </a:extLst>
          </p:cNvPr>
          <p:cNvSpPr/>
          <p:nvPr/>
        </p:nvSpPr>
        <p:spPr>
          <a:xfrm>
            <a:off x="1" y="15"/>
            <a:ext cx="9567348" cy="51435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B4EB298-F681-420C-8BE2-1EE693E03810}"/>
              </a:ext>
            </a:extLst>
          </p:cNvPr>
          <p:cNvSpPr/>
          <p:nvPr/>
        </p:nvSpPr>
        <p:spPr>
          <a:xfrm>
            <a:off x="-246034" y="209350"/>
            <a:ext cx="5241545" cy="53708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 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2A8530E-3272-4554-983C-43F924F3EB3D}"/>
              </a:ext>
            </a:extLst>
          </p:cNvPr>
          <p:cNvSpPr txBox="1"/>
          <p:nvPr/>
        </p:nvSpPr>
        <p:spPr>
          <a:xfrm>
            <a:off x="798186" y="237957"/>
            <a:ext cx="3153103" cy="100706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3000" b="1" dirty="0">
                <a:solidFill>
                  <a:srgbClr val="00444F"/>
                </a:solidFill>
                <a:highlight>
                  <a:srgbClr val="F3C700"/>
                </a:highlight>
                <a:latin typeface="Calibri" panose="020F0502020204030204" pitchFamily="34" charset="0"/>
              </a:rPr>
              <a:t>Objectives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C325550-BC77-4C83-95D2-B6B6F30277B2}"/>
              </a:ext>
            </a:extLst>
          </p:cNvPr>
          <p:cNvSpPr/>
          <p:nvPr/>
        </p:nvSpPr>
        <p:spPr>
          <a:xfrm>
            <a:off x="310979" y="1208842"/>
            <a:ext cx="4127517" cy="369670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171450" marR="168116" lvl="1" indent="-171450" defTabSz="685800">
              <a:lnSpc>
                <a:spcPct val="150000"/>
              </a:lnSpc>
              <a:spcBef>
                <a:spcPts val="1365"/>
              </a:spcBef>
              <a:spcAft>
                <a:spcPts val="450"/>
              </a:spcAft>
              <a:buFont typeface="Calibri" panose="020F0502020204030204" pitchFamily="34" charset="0"/>
              <a:buChar char="»"/>
            </a:pPr>
            <a:r>
              <a:rPr lang="en-GB" sz="1050" dirty="0">
                <a:solidFill>
                  <a:srgbClr val="24435D"/>
                </a:solidFill>
                <a:latin typeface="Calibri" panose="020F0502020204030204" pitchFamily="34" charset="0"/>
              </a:rPr>
              <a:t>Provide the guidance you need to effectively communicate your business idea.</a:t>
            </a:r>
          </a:p>
          <a:p>
            <a:pPr marL="171450" marR="168116" lvl="1" indent="-171450" defTabSz="685800">
              <a:lnSpc>
                <a:spcPct val="150000"/>
              </a:lnSpc>
              <a:spcBef>
                <a:spcPts val="1365"/>
              </a:spcBef>
              <a:spcAft>
                <a:spcPts val="450"/>
              </a:spcAft>
              <a:buFont typeface="Calibri" panose="020F0502020204030204" pitchFamily="34" charset="0"/>
              <a:buChar char="»"/>
            </a:pPr>
            <a:r>
              <a:rPr lang="en-GB" sz="1050" dirty="0">
                <a:solidFill>
                  <a:srgbClr val="24435D"/>
                </a:solidFill>
                <a:latin typeface="Calibri" panose="020F0502020204030204" pitchFamily="34" charset="0"/>
              </a:rPr>
              <a:t>Encourage you to think through the aspects of your business the same way VCs will be assessing it.</a:t>
            </a:r>
          </a:p>
          <a:p>
            <a:pPr marL="171450" marR="168116" lvl="1" indent="-171450" defTabSz="685800">
              <a:lnSpc>
                <a:spcPct val="150000"/>
              </a:lnSpc>
              <a:spcBef>
                <a:spcPts val="1365"/>
              </a:spcBef>
              <a:spcAft>
                <a:spcPts val="450"/>
              </a:spcAft>
              <a:buFont typeface="Calibri" panose="020F0502020204030204" pitchFamily="34" charset="0"/>
              <a:buChar char="»"/>
            </a:pPr>
            <a:r>
              <a:rPr lang="en-GB" sz="1050" dirty="0">
                <a:solidFill>
                  <a:srgbClr val="24435D"/>
                </a:solidFill>
                <a:latin typeface="Calibri" panose="020F0502020204030204" pitchFamily="34" charset="0"/>
              </a:rPr>
              <a:t>Help you to sell your idea to the audience composed of investors, potential partners…</a:t>
            </a:r>
          </a:p>
          <a:p>
            <a:pPr marL="171450" marR="168116" lvl="1" indent="-171450" defTabSz="685800">
              <a:lnSpc>
                <a:spcPct val="150000"/>
              </a:lnSpc>
              <a:spcBef>
                <a:spcPts val="1365"/>
              </a:spcBef>
              <a:spcAft>
                <a:spcPts val="450"/>
              </a:spcAft>
              <a:buFont typeface="Calibri" panose="020F0502020204030204" pitchFamily="34" charset="0"/>
              <a:buChar char="»"/>
            </a:pPr>
            <a:r>
              <a:rPr lang="en-GB" sz="1050" dirty="0">
                <a:solidFill>
                  <a:srgbClr val="24435D"/>
                </a:solidFill>
                <a:latin typeface="Calibri" panose="020F0502020204030204" pitchFamily="34" charset="0"/>
              </a:rPr>
              <a:t>Remember that you will be evaluated on 3 major sets of criteria:</a:t>
            </a:r>
          </a:p>
          <a:p>
            <a:pPr marL="406004" indent="-14049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rgbClr val="24435D"/>
                </a:solidFill>
                <a:latin typeface="Calibri" panose="020F0502020204030204" pitchFamily="34" charset="0"/>
              </a:rPr>
              <a:t>The impact of the innovation</a:t>
            </a:r>
          </a:p>
          <a:p>
            <a:pPr marL="406004" indent="-14049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rgbClr val="24435D"/>
                </a:solidFill>
                <a:latin typeface="Calibri" panose="020F0502020204030204" pitchFamily="34" charset="0"/>
              </a:rPr>
              <a:t>The implementation capacity</a:t>
            </a:r>
          </a:p>
          <a:p>
            <a:pPr marL="406004" indent="-14049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rgbClr val="24435D"/>
                </a:solidFill>
                <a:latin typeface="Calibri" panose="020F0502020204030204" pitchFamily="34" charset="0"/>
              </a:rPr>
              <a:t>The quality of your pitch</a:t>
            </a:r>
          </a:p>
          <a:p>
            <a:pPr marL="406004" indent="-140494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050" dirty="0">
              <a:solidFill>
                <a:srgbClr val="0D3B5A"/>
              </a:solidFill>
              <a:latin typeface="Calibri" panose="020F0502020204030204" pitchFamily="34" charset="0"/>
            </a:endParaRPr>
          </a:p>
          <a:p>
            <a:pPr marL="200025" indent="-190500" algn="ctr">
              <a:spcBef>
                <a:spcPts val="600"/>
              </a:spcBef>
            </a:pPr>
            <a:r>
              <a:rPr lang="en-US" sz="1050" i="1" dirty="0">
                <a:solidFill>
                  <a:srgbClr val="2AABC9"/>
                </a:solidFill>
                <a:latin typeface="Calibri" panose="020F0502020204030204" pitchFamily="34" charset="0"/>
              </a:rPr>
              <a:t>A start-up is, at the core, an idea.</a:t>
            </a:r>
          </a:p>
          <a:p>
            <a:pPr marL="200025" indent="-190500" algn="ctr">
              <a:spcBef>
                <a:spcPts val="600"/>
              </a:spcBef>
            </a:pPr>
            <a:r>
              <a:rPr lang="en-US" sz="1050" i="1" dirty="0">
                <a:solidFill>
                  <a:srgbClr val="2AABC9"/>
                </a:solidFill>
                <a:latin typeface="Calibri" panose="020F0502020204030204" pitchFamily="34" charset="0"/>
              </a:rPr>
              <a:t>And an idea is only as good as its communication.</a:t>
            </a:r>
            <a:endParaRPr lang="fr-FR" sz="1050" i="1" dirty="0">
              <a:solidFill>
                <a:srgbClr val="2AABC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779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BEFC0EEE-DBE7-4CF0-BFDB-D0969F0B134D}"/>
              </a:ext>
            </a:extLst>
          </p:cNvPr>
          <p:cNvSpPr/>
          <p:nvPr/>
        </p:nvSpPr>
        <p:spPr>
          <a:xfrm>
            <a:off x="9857" y="-8343"/>
            <a:ext cx="9144001" cy="6864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3000" b="1" dirty="0">
                <a:solidFill>
                  <a:schemeClr val="bg1"/>
                </a:solidFill>
              </a:rPr>
              <a:t>Pitch DNA</a:t>
            </a:r>
          </a:p>
        </p:txBody>
      </p:sp>
      <p:sp>
        <p:nvSpPr>
          <p:cNvPr id="45" name="Rectangle à coins arrondis 46">
            <a:extLst>
              <a:ext uri="{FF2B5EF4-FFF2-40B4-BE49-F238E27FC236}">
                <a16:creationId xmlns:a16="http://schemas.microsoft.com/office/drawing/2014/main" id="{F404ED15-B487-4CF5-9087-032219338AF1}"/>
              </a:ext>
            </a:extLst>
          </p:cNvPr>
          <p:cNvSpPr/>
          <p:nvPr/>
        </p:nvSpPr>
        <p:spPr>
          <a:xfrm>
            <a:off x="954678" y="3228911"/>
            <a:ext cx="1223482" cy="528071"/>
          </a:xfrm>
          <a:prstGeom prst="roundRect">
            <a:avLst/>
          </a:prstGeom>
          <a:solidFill>
            <a:srgbClr val="00444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46" name="Espace réservé du texte 12">
            <a:extLst>
              <a:ext uri="{FF2B5EF4-FFF2-40B4-BE49-F238E27FC236}">
                <a16:creationId xmlns:a16="http://schemas.microsoft.com/office/drawing/2014/main" id="{B37FF75B-8D11-4EA5-94E3-80918FB784A4}"/>
              </a:ext>
            </a:extLst>
          </p:cNvPr>
          <p:cNvSpPr txBox="1">
            <a:spLocks/>
          </p:cNvSpPr>
          <p:nvPr/>
        </p:nvSpPr>
        <p:spPr>
          <a:xfrm>
            <a:off x="958126" y="3325174"/>
            <a:ext cx="1285067" cy="30599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Font typeface="Arial"/>
              <a:buNone/>
              <a:defRPr lang="fr-FR" sz="2400" kern="1200" baseline="0" smtClean="0">
                <a:solidFill>
                  <a:schemeClr val="bg1"/>
                </a:solidFill>
                <a:latin typeface="Futura LT Book"/>
                <a:ea typeface="+mn-ea"/>
                <a:cs typeface="Futura LT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100" dirty="0">
                <a:latin typeface="+mn-lt"/>
              </a:rPr>
              <a:t>DON’T</a:t>
            </a:r>
          </a:p>
        </p:txBody>
      </p:sp>
      <p:sp>
        <p:nvSpPr>
          <p:cNvPr id="56" name="Rectangle à coins arrondis 57">
            <a:extLst>
              <a:ext uri="{FF2B5EF4-FFF2-40B4-BE49-F238E27FC236}">
                <a16:creationId xmlns:a16="http://schemas.microsoft.com/office/drawing/2014/main" id="{74C996C3-A875-4110-AA27-51F8B501D5CA}"/>
              </a:ext>
            </a:extLst>
          </p:cNvPr>
          <p:cNvSpPr/>
          <p:nvPr/>
        </p:nvSpPr>
        <p:spPr>
          <a:xfrm>
            <a:off x="951229" y="656782"/>
            <a:ext cx="1223482" cy="528071"/>
          </a:xfrm>
          <a:prstGeom prst="roundRect">
            <a:avLst/>
          </a:prstGeom>
          <a:solidFill>
            <a:srgbClr val="2443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57" name="Espace réservé du texte 12">
            <a:extLst>
              <a:ext uri="{FF2B5EF4-FFF2-40B4-BE49-F238E27FC236}">
                <a16:creationId xmlns:a16="http://schemas.microsoft.com/office/drawing/2014/main" id="{DE7A8F36-15BA-4054-8CC1-664DE24F97B1}"/>
              </a:ext>
            </a:extLst>
          </p:cNvPr>
          <p:cNvSpPr txBox="1">
            <a:spLocks/>
          </p:cNvSpPr>
          <p:nvPr/>
        </p:nvSpPr>
        <p:spPr>
          <a:xfrm>
            <a:off x="954678" y="753044"/>
            <a:ext cx="1220033" cy="30599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Font typeface="Arial"/>
              <a:buNone/>
              <a:defRPr lang="fr-FR" sz="2400" kern="1200" baseline="0" smtClean="0">
                <a:solidFill>
                  <a:schemeClr val="bg1"/>
                </a:solidFill>
                <a:latin typeface="Futura LT Book"/>
                <a:ea typeface="+mn-ea"/>
                <a:cs typeface="Futura LT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100" dirty="0">
                <a:latin typeface="+mn-lt"/>
              </a:rPr>
              <a:t>DO</a:t>
            </a:r>
          </a:p>
        </p:txBody>
      </p:sp>
      <p:sp>
        <p:nvSpPr>
          <p:cNvPr id="62" name="object 10">
            <a:extLst>
              <a:ext uri="{FF2B5EF4-FFF2-40B4-BE49-F238E27FC236}">
                <a16:creationId xmlns:a16="http://schemas.microsoft.com/office/drawing/2014/main" id="{4518E840-A13A-4CFC-B5E6-92F8C2FFCC2D}"/>
              </a:ext>
            </a:extLst>
          </p:cNvPr>
          <p:cNvSpPr/>
          <p:nvPr/>
        </p:nvSpPr>
        <p:spPr>
          <a:xfrm>
            <a:off x="5415382" y="1361293"/>
            <a:ext cx="1614709" cy="13393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64" name="object 13">
            <a:extLst>
              <a:ext uri="{FF2B5EF4-FFF2-40B4-BE49-F238E27FC236}">
                <a16:creationId xmlns:a16="http://schemas.microsoft.com/office/drawing/2014/main" id="{5CA2AE98-E13B-4A2F-9D23-6057031FB179}"/>
              </a:ext>
            </a:extLst>
          </p:cNvPr>
          <p:cNvSpPr/>
          <p:nvPr/>
        </p:nvSpPr>
        <p:spPr>
          <a:xfrm>
            <a:off x="4543024" y="1020440"/>
            <a:ext cx="1233524" cy="10696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65" name="object 12">
            <a:extLst>
              <a:ext uri="{FF2B5EF4-FFF2-40B4-BE49-F238E27FC236}">
                <a16:creationId xmlns:a16="http://schemas.microsoft.com/office/drawing/2014/main" id="{ADFC8D91-F5A7-4BB1-98C9-932EE2DCB483}"/>
              </a:ext>
            </a:extLst>
          </p:cNvPr>
          <p:cNvSpPr/>
          <p:nvPr/>
        </p:nvSpPr>
        <p:spPr>
          <a:xfrm>
            <a:off x="1157877" y="2146541"/>
            <a:ext cx="1066936" cy="9209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6" name="object 10">
            <a:extLst>
              <a:ext uri="{FF2B5EF4-FFF2-40B4-BE49-F238E27FC236}">
                <a16:creationId xmlns:a16="http://schemas.microsoft.com/office/drawing/2014/main" id="{11D285A8-09B3-4566-8A8D-BDFFFFDEE01D}"/>
              </a:ext>
            </a:extLst>
          </p:cNvPr>
          <p:cNvSpPr/>
          <p:nvPr/>
        </p:nvSpPr>
        <p:spPr>
          <a:xfrm>
            <a:off x="1851983" y="1614399"/>
            <a:ext cx="1179302" cy="10724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67" name="object 13">
            <a:extLst>
              <a:ext uri="{FF2B5EF4-FFF2-40B4-BE49-F238E27FC236}">
                <a16:creationId xmlns:a16="http://schemas.microsoft.com/office/drawing/2014/main" id="{793FFFC8-D9AB-459D-93DB-8DC5EFADDB13}"/>
              </a:ext>
            </a:extLst>
          </p:cNvPr>
          <p:cNvSpPr/>
          <p:nvPr/>
        </p:nvSpPr>
        <p:spPr>
          <a:xfrm>
            <a:off x="2734409" y="2076413"/>
            <a:ext cx="1217450" cy="10676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8" name="object 14">
            <a:extLst>
              <a:ext uri="{FF2B5EF4-FFF2-40B4-BE49-F238E27FC236}">
                <a16:creationId xmlns:a16="http://schemas.microsoft.com/office/drawing/2014/main" id="{851D7914-58F1-4AEF-A9E7-5EEB93128EAC}"/>
              </a:ext>
            </a:extLst>
          </p:cNvPr>
          <p:cNvSpPr/>
          <p:nvPr/>
        </p:nvSpPr>
        <p:spPr>
          <a:xfrm>
            <a:off x="2757888" y="1286600"/>
            <a:ext cx="1079794" cy="8412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9" name="object 16">
            <a:extLst>
              <a:ext uri="{FF2B5EF4-FFF2-40B4-BE49-F238E27FC236}">
                <a16:creationId xmlns:a16="http://schemas.microsoft.com/office/drawing/2014/main" id="{269E93A6-5DB3-4C6C-9B92-35E36DF8F409}"/>
              </a:ext>
            </a:extLst>
          </p:cNvPr>
          <p:cNvSpPr/>
          <p:nvPr/>
        </p:nvSpPr>
        <p:spPr>
          <a:xfrm>
            <a:off x="1145697" y="1305925"/>
            <a:ext cx="982152" cy="8447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0" name="object 24">
            <a:extLst>
              <a:ext uri="{FF2B5EF4-FFF2-40B4-BE49-F238E27FC236}">
                <a16:creationId xmlns:a16="http://schemas.microsoft.com/office/drawing/2014/main" id="{437DD97A-6265-4A8A-8990-DF2105B9F549}"/>
              </a:ext>
            </a:extLst>
          </p:cNvPr>
          <p:cNvSpPr txBox="1"/>
          <p:nvPr/>
        </p:nvSpPr>
        <p:spPr>
          <a:xfrm>
            <a:off x="1296169" y="1585225"/>
            <a:ext cx="675843" cy="29258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R="3810" indent="9525" algn="ctr">
              <a:lnSpc>
                <a:spcPts val="1050"/>
              </a:lnSpc>
            </a:pPr>
            <a:r>
              <a:rPr lang="en-GB" sz="1350" b="1" spc="-30" dirty="0">
                <a:solidFill>
                  <a:srgbClr val="58595B"/>
                </a:solidFill>
                <a:cs typeface="Calibri"/>
              </a:rPr>
              <a:t>Mind the  </a:t>
            </a:r>
            <a:r>
              <a:rPr lang="en-GB" sz="1350" b="1" spc="-38" dirty="0">
                <a:solidFill>
                  <a:srgbClr val="58595B"/>
                </a:solidFill>
                <a:cs typeface="Calibri"/>
              </a:rPr>
              <a:t>time</a:t>
            </a:r>
            <a:endParaRPr lang="en-GB" sz="1350" dirty="0">
              <a:cs typeface="Calibri"/>
            </a:endParaRPr>
          </a:p>
        </p:txBody>
      </p:sp>
      <p:sp>
        <p:nvSpPr>
          <p:cNvPr id="71" name="object 26">
            <a:extLst>
              <a:ext uri="{FF2B5EF4-FFF2-40B4-BE49-F238E27FC236}">
                <a16:creationId xmlns:a16="http://schemas.microsoft.com/office/drawing/2014/main" id="{65F6CFB1-704A-4FE4-B203-535B8F2D71D6}"/>
              </a:ext>
            </a:extLst>
          </p:cNvPr>
          <p:cNvSpPr txBox="1"/>
          <p:nvPr/>
        </p:nvSpPr>
        <p:spPr>
          <a:xfrm>
            <a:off x="2977868" y="1581988"/>
            <a:ext cx="650600" cy="29258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R="3810" algn="ctr">
              <a:lnSpc>
                <a:spcPts val="1050"/>
              </a:lnSpc>
            </a:pPr>
            <a:r>
              <a:rPr lang="en-GB" sz="1350" b="1" spc="-68" dirty="0">
                <a:solidFill>
                  <a:srgbClr val="58595B"/>
                </a:solidFill>
                <a:cs typeface="Calibri"/>
              </a:rPr>
              <a:t>Me</a:t>
            </a:r>
            <a:r>
              <a:rPr lang="en-GB" sz="1350" b="1" spc="-19" dirty="0">
                <a:solidFill>
                  <a:srgbClr val="58595B"/>
                </a:solidFill>
                <a:cs typeface="Calibri"/>
              </a:rPr>
              <a:t>t</a:t>
            </a:r>
            <a:r>
              <a:rPr lang="en-GB" sz="1350" b="1" spc="-26" dirty="0">
                <a:solidFill>
                  <a:srgbClr val="58595B"/>
                </a:solidFill>
                <a:cs typeface="Calibri"/>
              </a:rPr>
              <a:t>r</a:t>
            </a:r>
            <a:r>
              <a:rPr lang="en-GB" sz="1350" b="1" spc="-8" dirty="0">
                <a:solidFill>
                  <a:srgbClr val="58595B"/>
                </a:solidFill>
                <a:cs typeface="Calibri"/>
              </a:rPr>
              <a:t>i</a:t>
            </a:r>
            <a:r>
              <a:rPr lang="en-GB" sz="1350" b="1" spc="-15" dirty="0">
                <a:solidFill>
                  <a:srgbClr val="58595B"/>
                </a:solidFill>
                <a:cs typeface="Calibri"/>
              </a:rPr>
              <a:t>c</a:t>
            </a:r>
            <a:r>
              <a:rPr lang="en-GB" sz="1350" b="1" spc="4" dirty="0">
                <a:solidFill>
                  <a:srgbClr val="58595B"/>
                </a:solidFill>
                <a:cs typeface="Calibri"/>
              </a:rPr>
              <a:t>s  </a:t>
            </a:r>
            <a:r>
              <a:rPr lang="en-GB" sz="1350" b="1" spc="-38" dirty="0">
                <a:solidFill>
                  <a:srgbClr val="58595B"/>
                </a:solidFill>
                <a:cs typeface="Calibri"/>
              </a:rPr>
              <a:t>matter</a:t>
            </a:r>
            <a:endParaRPr lang="en-GB" sz="1350" dirty="0">
              <a:cs typeface="Calibri"/>
            </a:endParaRPr>
          </a:p>
        </p:txBody>
      </p:sp>
      <p:sp>
        <p:nvSpPr>
          <p:cNvPr id="72" name="object 28">
            <a:extLst>
              <a:ext uri="{FF2B5EF4-FFF2-40B4-BE49-F238E27FC236}">
                <a16:creationId xmlns:a16="http://schemas.microsoft.com/office/drawing/2014/main" id="{7DDF2B25-1D32-4CD3-A754-DD6E41F0B947}"/>
              </a:ext>
            </a:extLst>
          </p:cNvPr>
          <p:cNvSpPr txBox="1"/>
          <p:nvPr/>
        </p:nvSpPr>
        <p:spPr>
          <a:xfrm>
            <a:off x="1332693" y="2329631"/>
            <a:ext cx="639319" cy="56964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9049" marR="3810" algn="ctr">
              <a:lnSpc>
                <a:spcPts val="1050"/>
              </a:lnSpc>
            </a:pPr>
            <a:r>
              <a:rPr lang="en-GB" sz="1200" b="1" spc="-56" dirty="0">
                <a:solidFill>
                  <a:srgbClr val="58595B"/>
                </a:solidFill>
                <a:cs typeface="Calibri"/>
              </a:rPr>
              <a:t>Show that your team is the best one</a:t>
            </a:r>
            <a:endParaRPr lang="en-GB" sz="1200" dirty="0">
              <a:cs typeface="Calibri"/>
            </a:endParaRPr>
          </a:p>
        </p:txBody>
      </p:sp>
      <p:sp>
        <p:nvSpPr>
          <p:cNvPr id="73" name="object 29">
            <a:extLst>
              <a:ext uri="{FF2B5EF4-FFF2-40B4-BE49-F238E27FC236}">
                <a16:creationId xmlns:a16="http://schemas.microsoft.com/office/drawing/2014/main" id="{30E6FEF1-655B-4943-A3C7-2B13C81698B1}"/>
              </a:ext>
            </a:extLst>
          </p:cNvPr>
          <p:cNvSpPr txBox="1"/>
          <p:nvPr/>
        </p:nvSpPr>
        <p:spPr>
          <a:xfrm>
            <a:off x="2162053" y="1875639"/>
            <a:ext cx="556961" cy="4689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9525" marR="3810" indent="-9525" algn="ctr">
              <a:lnSpc>
                <a:spcPts val="1200"/>
              </a:lnSpc>
            </a:pPr>
            <a:r>
              <a:rPr lang="en-GB" sz="1350" b="1" spc="-30" dirty="0">
                <a:solidFill>
                  <a:srgbClr val="58595B"/>
                </a:solidFill>
                <a:cs typeface="Calibri"/>
              </a:rPr>
              <a:t>Focus  </a:t>
            </a:r>
            <a:r>
              <a:rPr lang="en-GB" sz="1350" b="1" spc="-30" dirty="0" err="1">
                <a:solidFill>
                  <a:srgbClr val="58595B"/>
                </a:solidFill>
                <a:cs typeface="Calibri"/>
              </a:rPr>
              <a:t>Focus</a:t>
            </a:r>
            <a:r>
              <a:rPr lang="en-GB" sz="1350" b="1" spc="-30" dirty="0">
                <a:solidFill>
                  <a:srgbClr val="58595B"/>
                </a:solidFill>
                <a:cs typeface="Calibri"/>
              </a:rPr>
              <a:t>  </a:t>
            </a:r>
            <a:r>
              <a:rPr lang="en-GB" sz="1350" b="1" spc="-38" dirty="0" err="1">
                <a:solidFill>
                  <a:srgbClr val="58595B"/>
                </a:solidFill>
                <a:cs typeface="Calibri"/>
              </a:rPr>
              <a:t>F</a:t>
            </a:r>
            <a:r>
              <a:rPr lang="en-GB" sz="1350" b="1" spc="-64" dirty="0" err="1">
                <a:solidFill>
                  <a:srgbClr val="58595B"/>
                </a:solidFill>
                <a:cs typeface="Calibri"/>
              </a:rPr>
              <a:t>o</a:t>
            </a:r>
            <a:r>
              <a:rPr lang="en-GB" sz="1350" b="1" spc="-15" dirty="0" err="1">
                <a:solidFill>
                  <a:srgbClr val="58595B"/>
                </a:solidFill>
                <a:cs typeface="Calibri"/>
              </a:rPr>
              <a:t>c</a:t>
            </a:r>
            <a:r>
              <a:rPr lang="en-GB" sz="1350" b="1" spc="-41" dirty="0" err="1">
                <a:solidFill>
                  <a:srgbClr val="58595B"/>
                </a:solidFill>
                <a:cs typeface="Calibri"/>
              </a:rPr>
              <a:t>u</a:t>
            </a:r>
            <a:r>
              <a:rPr lang="en-GB" sz="1350" b="1" spc="-19" dirty="0" err="1">
                <a:solidFill>
                  <a:srgbClr val="58595B"/>
                </a:solidFill>
                <a:cs typeface="Calibri"/>
              </a:rPr>
              <a:t>s</a:t>
            </a:r>
            <a:r>
              <a:rPr lang="en-GB" sz="1350" b="1" spc="-34" dirty="0">
                <a:solidFill>
                  <a:srgbClr val="58595B"/>
                </a:solidFill>
                <a:cs typeface="Calibri"/>
              </a:rPr>
              <a:t>!</a:t>
            </a:r>
            <a:endParaRPr lang="en-GB" sz="1350" dirty="0">
              <a:cs typeface="Calibri"/>
            </a:endParaRPr>
          </a:p>
        </p:txBody>
      </p:sp>
      <p:sp>
        <p:nvSpPr>
          <p:cNvPr id="74" name="object 30">
            <a:extLst>
              <a:ext uri="{FF2B5EF4-FFF2-40B4-BE49-F238E27FC236}">
                <a16:creationId xmlns:a16="http://schemas.microsoft.com/office/drawing/2014/main" id="{4A8B3798-2B6C-4514-A467-E212BBC84227}"/>
              </a:ext>
            </a:extLst>
          </p:cNvPr>
          <p:cNvSpPr txBox="1"/>
          <p:nvPr/>
        </p:nvSpPr>
        <p:spPr>
          <a:xfrm>
            <a:off x="2971839" y="2391840"/>
            <a:ext cx="742590" cy="42857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9049" marR="3810" indent="-476" algn="ctr">
              <a:lnSpc>
                <a:spcPts val="1050"/>
              </a:lnSpc>
            </a:pPr>
            <a:r>
              <a:rPr lang="en-GB" sz="1200" b="1" spc="-19" dirty="0">
                <a:solidFill>
                  <a:srgbClr val="58595B"/>
                </a:solidFill>
                <a:cs typeface="Calibri"/>
              </a:rPr>
              <a:t>Showing </a:t>
            </a:r>
            <a:r>
              <a:rPr lang="en-GB" sz="1200" b="1" spc="-11" dirty="0">
                <a:solidFill>
                  <a:srgbClr val="58595B"/>
                </a:solidFill>
                <a:cs typeface="Calibri"/>
              </a:rPr>
              <a:t>is  </a:t>
            </a:r>
            <a:r>
              <a:rPr lang="en-GB" sz="1200" b="1" spc="-34" dirty="0">
                <a:solidFill>
                  <a:srgbClr val="58595B"/>
                </a:solidFill>
                <a:cs typeface="Calibri"/>
              </a:rPr>
              <a:t>better </a:t>
            </a:r>
            <a:r>
              <a:rPr lang="en-GB" sz="1200" b="1" spc="-19" dirty="0">
                <a:solidFill>
                  <a:srgbClr val="58595B"/>
                </a:solidFill>
                <a:cs typeface="Calibri"/>
              </a:rPr>
              <a:t>than </a:t>
            </a:r>
            <a:r>
              <a:rPr lang="en-GB" sz="1200" b="1" dirty="0">
                <a:solidFill>
                  <a:srgbClr val="58595B"/>
                </a:solidFill>
                <a:cs typeface="Calibri"/>
              </a:rPr>
              <a:t> </a:t>
            </a:r>
            <a:r>
              <a:rPr lang="en-GB" sz="1200" b="1" spc="-11" dirty="0">
                <a:solidFill>
                  <a:srgbClr val="58595B"/>
                </a:solidFill>
                <a:cs typeface="Calibri"/>
              </a:rPr>
              <a:t>telling</a:t>
            </a:r>
            <a:endParaRPr lang="en-GB" sz="1200" dirty="0">
              <a:cs typeface="Calibri"/>
            </a:endParaRPr>
          </a:p>
        </p:txBody>
      </p:sp>
      <p:sp>
        <p:nvSpPr>
          <p:cNvPr id="75" name="object 33">
            <a:extLst>
              <a:ext uri="{FF2B5EF4-FFF2-40B4-BE49-F238E27FC236}">
                <a16:creationId xmlns:a16="http://schemas.microsoft.com/office/drawing/2014/main" id="{C0B014DA-5E25-4D07-B432-23C21FEF6E49}"/>
              </a:ext>
            </a:extLst>
          </p:cNvPr>
          <p:cNvSpPr txBox="1"/>
          <p:nvPr/>
        </p:nvSpPr>
        <p:spPr>
          <a:xfrm>
            <a:off x="5592492" y="1793635"/>
            <a:ext cx="1262878" cy="56964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9525" marR="3810" indent="-953" algn="ctr">
              <a:lnSpc>
                <a:spcPts val="1050"/>
              </a:lnSpc>
            </a:pPr>
            <a:r>
              <a:rPr lang="en-GB" sz="1200" b="1" spc="-30" dirty="0">
                <a:solidFill>
                  <a:srgbClr val="58595B"/>
                </a:solidFill>
                <a:cs typeface="Calibri"/>
              </a:rPr>
              <a:t>Remember the audience hears your proposal for the first time</a:t>
            </a:r>
            <a:endParaRPr lang="en-GB" sz="1200" dirty="0">
              <a:cs typeface="Calibri"/>
            </a:endParaRPr>
          </a:p>
        </p:txBody>
      </p:sp>
      <p:sp>
        <p:nvSpPr>
          <p:cNvPr id="76" name="object 12">
            <a:extLst>
              <a:ext uri="{FF2B5EF4-FFF2-40B4-BE49-F238E27FC236}">
                <a16:creationId xmlns:a16="http://schemas.microsoft.com/office/drawing/2014/main" id="{C3A9D224-A50D-49B6-BF85-34E204B8FCC6}"/>
              </a:ext>
            </a:extLst>
          </p:cNvPr>
          <p:cNvSpPr/>
          <p:nvPr/>
        </p:nvSpPr>
        <p:spPr>
          <a:xfrm>
            <a:off x="3595212" y="1539804"/>
            <a:ext cx="1245191" cy="10799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7" name="object 32">
            <a:extLst>
              <a:ext uri="{FF2B5EF4-FFF2-40B4-BE49-F238E27FC236}">
                <a16:creationId xmlns:a16="http://schemas.microsoft.com/office/drawing/2014/main" id="{AD333128-911B-49D2-B39B-0F800F7748EF}"/>
              </a:ext>
            </a:extLst>
          </p:cNvPr>
          <p:cNvSpPr txBox="1"/>
          <p:nvPr/>
        </p:nvSpPr>
        <p:spPr>
          <a:xfrm>
            <a:off x="3799975" y="1953580"/>
            <a:ext cx="875030" cy="30995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R="3810" algn="ctr">
              <a:lnSpc>
                <a:spcPts val="1200"/>
              </a:lnSpc>
            </a:pPr>
            <a:r>
              <a:rPr lang="en-GB" sz="1200" b="1" spc="-38" dirty="0">
                <a:solidFill>
                  <a:srgbClr val="58595B"/>
                </a:solidFill>
                <a:cs typeface="Calibri"/>
              </a:rPr>
              <a:t>Convey </a:t>
            </a:r>
            <a:r>
              <a:rPr lang="en-GB" sz="1200" b="1" spc="-15" dirty="0">
                <a:solidFill>
                  <a:srgbClr val="58595B"/>
                </a:solidFill>
                <a:cs typeface="Calibri"/>
              </a:rPr>
              <a:t>a </a:t>
            </a:r>
            <a:r>
              <a:rPr lang="en-GB" sz="1200" b="1" spc="-26" dirty="0">
                <a:solidFill>
                  <a:srgbClr val="58595B"/>
                </a:solidFill>
                <a:cs typeface="Calibri"/>
              </a:rPr>
              <a:t>clear  differentiator</a:t>
            </a:r>
            <a:endParaRPr lang="en-GB" sz="1200" dirty="0">
              <a:cs typeface="Calibri"/>
            </a:endParaRPr>
          </a:p>
        </p:txBody>
      </p:sp>
      <p:sp>
        <p:nvSpPr>
          <p:cNvPr id="78" name="object 24">
            <a:extLst>
              <a:ext uri="{FF2B5EF4-FFF2-40B4-BE49-F238E27FC236}">
                <a16:creationId xmlns:a16="http://schemas.microsoft.com/office/drawing/2014/main" id="{0BCE3D3C-4D63-4F4D-9292-2045D7A1F02D}"/>
              </a:ext>
            </a:extLst>
          </p:cNvPr>
          <p:cNvSpPr txBox="1"/>
          <p:nvPr/>
        </p:nvSpPr>
        <p:spPr>
          <a:xfrm>
            <a:off x="4734836" y="1414181"/>
            <a:ext cx="877622" cy="28751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R="3810" indent="9525" algn="ctr">
              <a:lnSpc>
                <a:spcPts val="1050"/>
              </a:lnSpc>
            </a:pPr>
            <a:r>
              <a:rPr lang="en-GB" sz="1200" b="1" spc="-30" dirty="0">
                <a:solidFill>
                  <a:srgbClr val="58595B"/>
                </a:solidFill>
                <a:cs typeface="Calibri"/>
              </a:rPr>
              <a:t>Set realistic goals</a:t>
            </a:r>
            <a:endParaRPr lang="en-GB" sz="1200" dirty="0">
              <a:cs typeface="Calibri"/>
            </a:endParaRPr>
          </a:p>
        </p:txBody>
      </p:sp>
      <p:sp>
        <p:nvSpPr>
          <p:cNvPr id="79" name="object 14">
            <a:extLst>
              <a:ext uri="{FF2B5EF4-FFF2-40B4-BE49-F238E27FC236}">
                <a16:creationId xmlns:a16="http://schemas.microsoft.com/office/drawing/2014/main" id="{21C69F96-FE94-428D-BC2C-D3063EF7758A}"/>
              </a:ext>
            </a:extLst>
          </p:cNvPr>
          <p:cNvSpPr/>
          <p:nvPr/>
        </p:nvSpPr>
        <p:spPr>
          <a:xfrm>
            <a:off x="4581858" y="2030959"/>
            <a:ext cx="1183578" cy="108158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0" name="object 33">
            <a:extLst>
              <a:ext uri="{FF2B5EF4-FFF2-40B4-BE49-F238E27FC236}">
                <a16:creationId xmlns:a16="http://schemas.microsoft.com/office/drawing/2014/main" id="{FA4F28C6-80B2-451E-BDF9-0D34C8BE3D34}"/>
              </a:ext>
            </a:extLst>
          </p:cNvPr>
          <p:cNvSpPr txBox="1"/>
          <p:nvPr/>
        </p:nvSpPr>
        <p:spPr>
          <a:xfrm>
            <a:off x="4758593" y="2356895"/>
            <a:ext cx="871794" cy="42857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9525" marR="3810" indent="-953" algn="ctr">
              <a:lnSpc>
                <a:spcPts val="1050"/>
              </a:lnSpc>
            </a:pPr>
            <a:r>
              <a:rPr lang="en-GB" sz="1200" b="1" spc="-38" dirty="0">
                <a:solidFill>
                  <a:srgbClr val="58595B"/>
                </a:solidFill>
                <a:cs typeface="Calibri"/>
              </a:rPr>
              <a:t>Be clear,</a:t>
            </a:r>
            <a:r>
              <a:rPr lang="en-GB" sz="1200" b="1" spc="-41" dirty="0">
                <a:solidFill>
                  <a:srgbClr val="58595B"/>
                </a:solidFill>
                <a:cs typeface="Calibri"/>
              </a:rPr>
              <a:t> precise and keep it simple</a:t>
            </a:r>
            <a:endParaRPr lang="en-GB" sz="1200" b="1" spc="-30" dirty="0">
              <a:solidFill>
                <a:srgbClr val="58595B"/>
              </a:solidFill>
              <a:cs typeface="Calibri"/>
            </a:endParaRPr>
          </a:p>
        </p:txBody>
      </p:sp>
      <p:sp>
        <p:nvSpPr>
          <p:cNvPr id="81" name="object 14">
            <a:extLst>
              <a:ext uri="{FF2B5EF4-FFF2-40B4-BE49-F238E27FC236}">
                <a16:creationId xmlns:a16="http://schemas.microsoft.com/office/drawing/2014/main" id="{97F2DB44-F206-47B9-A75C-D5ECEC1D42A0}"/>
              </a:ext>
            </a:extLst>
          </p:cNvPr>
          <p:cNvSpPr/>
          <p:nvPr/>
        </p:nvSpPr>
        <p:spPr>
          <a:xfrm>
            <a:off x="6079478" y="3627634"/>
            <a:ext cx="1090620" cy="9527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2" name="object 26">
            <a:extLst>
              <a:ext uri="{FF2B5EF4-FFF2-40B4-BE49-F238E27FC236}">
                <a16:creationId xmlns:a16="http://schemas.microsoft.com/office/drawing/2014/main" id="{EC164101-43BB-4710-A8FB-E5E463E63B2D}"/>
              </a:ext>
            </a:extLst>
          </p:cNvPr>
          <p:cNvSpPr txBox="1"/>
          <p:nvPr/>
        </p:nvSpPr>
        <p:spPr>
          <a:xfrm>
            <a:off x="6325825" y="4028229"/>
            <a:ext cx="650600" cy="1515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65485" marR="3810" indent="-55960">
              <a:lnSpc>
                <a:spcPts val="1050"/>
              </a:lnSpc>
            </a:pPr>
            <a:r>
              <a:rPr lang="en-GB" sz="1350" b="1" spc="-68" dirty="0">
                <a:solidFill>
                  <a:srgbClr val="58595B"/>
                </a:solidFill>
                <a:cs typeface="Calibri"/>
              </a:rPr>
              <a:t>Hide risks</a:t>
            </a:r>
            <a:endParaRPr lang="en-GB" sz="1350" dirty="0">
              <a:cs typeface="Calibri"/>
            </a:endParaRPr>
          </a:p>
        </p:txBody>
      </p:sp>
      <p:sp>
        <p:nvSpPr>
          <p:cNvPr id="85" name="object 12">
            <a:extLst>
              <a:ext uri="{FF2B5EF4-FFF2-40B4-BE49-F238E27FC236}">
                <a16:creationId xmlns:a16="http://schemas.microsoft.com/office/drawing/2014/main" id="{7F44911D-B198-40BC-9642-548FE350E807}"/>
              </a:ext>
            </a:extLst>
          </p:cNvPr>
          <p:cNvSpPr/>
          <p:nvPr/>
        </p:nvSpPr>
        <p:spPr>
          <a:xfrm>
            <a:off x="1468318" y="4062814"/>
            <a:ext cx="1062317" cy="9656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6" name="object 10">
            <a:extLst>
              <a:ext uri="{FF2B5EF4-FFF2-40B4-BE49-F238E27FC236}">
                <a16:creationId xmlns:a16="http://schemas.microsoft.com/office/drawing/2014/main" id="{4C978F4A-A9C3-48F2-ACEE-1BD5980F79DF}"/>
              </a:ext>
            </a:extLst>
          </p:cNvPr>
          <p:cNvSpPr/>
          <p:nvPr/>
        </p:nvSpPr>
        <p:spPr>
          <a:xfrm>
            <a:off x="2260402" y="3515946"/>
            <a:ext cx="1179302" cy="10724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87" name="object 13">
            <a:extLst>
              <a:ext uri="{FF2B5EF4-FFF2-40B4-BE49-F238E27FC236}">
                <a16:creationId xmlns:a16="http://schemas.microsoft.com/office/drawing/2014/main" id="{4A0EE688-00E5-473C-A14A-3AAC7B6BFD87}"/>
              </a:ext>
            </a:extLst>
          </p:cNvPr>
          <p:cNvSpPr/>
          <p:nvPr/>
        </p:nvSpPr>
        <p:spPr>
          <a:xfrm>
            <a:off x="3150462" y="4052181"/>
            <a:ext cx="1129723" cy="10724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8" name="object 16">
            <a:extLst>
              <a:ext uri="{FF2B5EF4-FFF2-40B4-BE49-F238E27FC236}">
                <a16:creationId xmlns:a16="http://schemas.microsoft.com/office/drawing/2014/main" id="{C4563BA4-663D-47FC-B94C-BE1B44AF7CF7}"/>
              </a:ext>
            </a:extLst>
          </p:cNvPr>
          <p:cNvSpPr/>
          <p:nvPr/>
        </p:nvSpPr>
        <p:spPr>
          <a:xfrm>
            <a:off x="3961558" y="3327600"/>
            <a:ext cx="1495888" cy="13290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9" name="object 24">
            <a:extLst>
              <a:ext uri="{FF2B5EF4-FFF2-40B4-BE49-F238E27FC236}">
                <a16:creationId xmlns:a16="http://schemas.microsoft.com/office/drawing/2014/main" id="{415535A9-1C15-490C-A7B3-F0C88A670BF6}"/>
              </a:ext>
            </a:extLst>
          </p:cNvPr>
          <p:cNvSpPr txBox="1"/>
          <p:nvPr/>
        </p:nvSpPr>
        <p:spPr>
          <a:xfrm>
            <a:off x="4165897" y="3683832"/>
            <a:ext cx="1087211" cy="71577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R="3810" indent="9525" algn="ctr">
              <a:lnSpc>
                <a:spcPts val="1050"/>
              </a:lnSpc>
            </a:pPr>
            <a:r>
              <a:rPr lang="en-GB" sz="1350" b="1" spc="-30" dirty="0">
                <a:solidFill>
                  <a:srgbClr val="58595B"/>
                </a:solidFill>
                <a:cs typeface="Calibri"/>
              </a:rPr>
              <a:t>Assume the audience immediately understand your innovation</a:t>
            </a:r>
            <a:endParaRPr lang="en-GB" sz="1350" dirty="0">
              <a:cs typeface="Calibri"/>
            </a:endParaRPr>
          </a:p>
        </p:txBody>
      </p:sp>
      <p:sp>
        <p:nvSpPr>
          <p:cNvPr id="90" name="object 28">
            <a:extLst>
              <a:ext uri="{FF2B5EF4-FFF2-40B4-BE49-F238E27FC236}">
                <a16:creationId xmlns:a16="http://schemas.microsoft.com/office/drawing/2014/main" id="{1E949B5A-250B-4EB5-B0C6-AE4089A2D7BD}"/>
              </a:ext>
            </a:extLst>
          </p:cNvPr>
          <p:cNvSpPr txBox="1"/>
          <p:nvPr/>
        </p:nvSpPr>
        <p:spPr>
          <a:xfrm>
            <a:off x="1601494" y="4400281"/>
            <a:ext cx="776639" cy="29258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9049" marR="3810" algn="ctr">
              <a:lnSpc>
                <a:spcPts val="1050"/>
              </a:lnSpc>
            </a:pPr>
            <a:r>
              <a:rPr lang="en-GB" sz="1350" b="1" spc="-56" dirty="0">
                <a:solidFill>
                  <a:srgbClr val="58595B"/>
                </a:solidFill>
                <a:cs typeface="Calibri"/>
              </a:rPr>
              <a:t>Use acronyms</a:t>
            </a:r>
            <a:endParaRPr lang="en-GB" sz="1350" dirty="0">
              <a:cs typeface="Calibri"/>
            </a:endParaRPr>
          </a:p>
        </p:txBody>
      </p:sp>
      <p:sp>
        <p:nvSpPr>
          <p:cNvPr id="91" name="object 29">
            <a:extLst>
              <a:ext uri="{FF2B5EF4-FFF2-40B4-BE49-F238E27FC236}">
                <a16:creationId xmlns:a16="http://schemas.microsoft.com/office/drawing/2014/main" id="{9C690970-D0BA-48FB-989B-52D476BBB714}"/>
              </a:ext>
            </a:extLst>
          </p:cNvPr>
          <p:cNvSpPr txBox="1"/>
          <p:nvPr/>
        </p:nvSpPr>
        <p:spPr>
          <a:xfrm>
            <a:off x="2465762" y="3890224"/>
            <a:ext cx="768583" cy="31502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9525" marR="3810" indent="-9525" algn="ctr">
              <a:lnSpc>
                <a:spcPts val="1200"/>
              </a:lnSpc>
            </a:pPr>
            <a:r>
              <a:rPr lang="en-GB" sz="1350" b="1" spc="-30" dirty="0">
                <a:solidFill>
                  <a:srgbClr val="58595B"/>
                </a:solidFill>
                <a:cs typeface="Calibri"/>
              </a:rPr>
              <a:t>Be too technical</a:t>
            </a:r>
            <a:endParaRPr lang="en-GB" sz="1350" dirty="0">
              <a:cs typeface="Calibri"/>
            </a:endParaRPr>
          </a:p>
        </p:txBody>
      </p:sp>
      <p:sp>
        <p:nvSpPr>
          <p:cNvPr id="92" name="object 12">
            <a:extLst>
              <a:ext uri="{FF2B5EF4-FFF2-40B4-BE49-F238E27FC236}">
                <a16:creationId xmlns:a16="http://schemas.microsoft.com/office/drawing/2014/main" id="{60462BE4-08D8-4710-9456-00C2BBBAD4FC}"/>
              </a:ext>
            </a:extLst>
          </p:cNvPr>
          <p:cNvSpPr/>
          <p:nvPr/>
        </p:nvSpPr>
        <p:spPr>
          <a:xfrm>
            <a:off x="5124313" y="4062814"/>
            <a:ext cx="1245191" cy="10799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3" name="object 30">
            <a:extLst>
              <a:ext uri="{FF2B5EF4-FFF2-40B4-BE49-F238E27FC236}">
                <a16:creationId xmlns:a16="http://schemas.microsoft.com/office/drawing/2014/main" id="{62CDBEF2-37B7-485B-A6AF-52FA187DB9D7}"/>
              </a:ext>
            </a:extLst>
          </p:cNvPr>
          <p:cNvSpPr txBox="1"/>
          <p:nvPr/>
        </p:nvSpPr>
        <p:spPr>
          <a:xfrm>
            <a:off x="3263826" y="4437440"/>
            <a:ext cx="834218" cy="28751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9049" marR="3810" indent="-476" algn="ctr">
              <a:lnSpc>
                <a:spcPts val="1050"/>
              </a:lnSpc>
            </a:pPr>
            <a:r>
              <a:rPr lang="en-GB" sz="1200" b="1" spc="-19" dirty="0">
                <a:solidFill>
                  <a:srgbClr val="58595B"/>
                </a:solidFill>
                <a:cs typeface="Calibri"/>
              </a:rPr>
              <a:t>Add too much details</a:t>
            </a:r>
            <a:endParaRPr lang="en-GB" sz="1200" dirty="0">
              <a:cs typeface="Calibri"/>
            </a:endParaRPr>
          </a:p>
        </p:txBody>
      </p:sp>
      <p:sp>
        <p:nvSpPr>
          <p:cNvPr id="94" name="object 30">
            <a:extLst>
              <a:ext uri="{FF2B5EF4-FFF2-40B4-BE49-F238E27FC236}">
                <a16:creationId xmlns:a16="http://schemas.microsoft.com/office/drawing/2014/main" id="{FD8ED504-1B1A-4826-B6EC-21DAF3E6AEAC}"/>
              </a:ext>
            </a:extLst>
          </p:cNvPr>
          <p:cNvSpPr txBox="1"/>
          <p:nvPr/>
        </p:nvSpPr>
        <p:spPr>
          <a:xfrm>
            <a:off x="5315357" y="4318671"/>
            <a:ext cx="863102" cy="56964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9049" marR="3810" indent="-476" algn="ctr">
              <a:lnSpc>
                <a:spcPts val="1050"/>
              </a:lnSpc>
            </a:pPr>
            <a:r>
              <a:rPr lang="en-GB" sz="1200" b="1" spc="-19" dirty="0">
                <a:solidFill>
                  <a:srgbClr val="58595B"/>
                </a:solidFill>
                <a:cs typeface="Calibri"/>
              </a:rPr>
              <a:t>Oversell / Make promise you can’t hold</a:t>
            </a:r>
            <a:endParaRPr lang="en-GB" sz="1200" dirty="0">
              <a:cs typeface="Calibri"/>
            </a:endParaRPr>
          </a:p>
        </p:txBody>
      </p:sp>
      <p:sp>
        <p:nvSpPr>
          <p:cNvPr id="95" name="object 10">
            <a:extLst>
              <a:ext uri="{FF2B5EF4-FFF2-40B4-BE49-F238E27FC236}">
                <a16:creationId xmlns:a16="http://schemas.microsoft.com/office/drawing/2014/main" id="{9E2D9E47-F50D-4363-A73E-CCBDFD415381}"/>
              </a:ext>
            </a:extLst>
          </p:cNvPr>
          <p:cNvSpPr/>
          <p:nvPr/>
        </p:nvSpPr>
        <p:spPr>
          <a:xfrm>
            <a:off x="6917257" y="3230682"/>
            <a:ext cx="963832" cy="8589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96" name="object 26">
            <a:extLst>
              <a:ext uri="{FF2B5EF4-FFF2-40B4-BE49-F238E27FC236}">
                <a16:creationId xmlns:a16="http://schemas.microsoft.com/office/drawing/2014/main" id="{865A8504-4A4E-4E62-B3A4-B20C47278871}"/>
              </a:ext>
            </a:extLst>
          </p:cNvPr>
          <p:cNvSpPr txBox="1"/>
          <p:nvPr/>
        </p:nvSpPr>
        <p:spPr>
          <a:xfrm>
            <a:off x="7073872" y="3534074"/>
            <a:ext cx="650600" cy="29258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65485" marR="3810" indent="-55960" algn="ctr">
              <a:lnSpc>
                <a:spcPts val="1050"/>
              </a:lnSpc>
            </a:pPr>
            <a:r>
              <a:rPr lang="en-GB" sz="1350" b="1" spc="-68" dirty="0">
                <a:solidFill>
                  <a:srgbClr val="58595B"/>
                </a:solidFill>
                <a:latin typeface="Calibri"/>
                <a:cs typeface="Calibri"/>
              </a:rPr>
              <a:t>Go over time</a:t>
            </a:r>
            <a:endParaRPr lang="en-GB" sz="135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0303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1257D3-B6CC-444A-966A-22185FBE424D}"/>
              </a:ext>
            </a:extLst>
          </p:cNvPr>
          <p:cNvSpPr/>
          <p:nvPr/>
        </p:nvSpPr>
        <p:spPr>
          <a:xfrm>
            <a:off x="410247" y="1068530"/>
            <a:ext cx="7566690" cy="3836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spc="-49" dirty="0">
                <a:solidFill>
                  <a:srgbClr val="00444F"/>
                </a:solidFill>
                <a:cs typeface="Calibri"/>
              </a:rPr>
              <a:t>The visual presentation:</a:t>
            </a:r>
          </a:p>
          <a:p>
            <a:pPr marL="575786" indent="-257175">
              <a:spcBef>
                <a:spcPts val="544"/>
              </a:spcBef>
              <a:buFont typeface="Arial" panose="020B0604020202020204" pitchFamily="34" charset="0"/>
              <a:buChar char="•"/>
            </a:pPr>
            <a:r>
              <a:rPr lang="en-GB" sz="1650" b="1" spc="-49" dirty="0">
                <a:solidFill>
                  <a:srgbClr val="FFC000"/>
                </a:solidFill>
                <a:cs typeface="Calibri"/>
              </a:rPr>
              <a:t>Number </a:t>
            </a:r>
            <a:r>
              <a:rPr lang="en-GB" sz="1650" b="1" spc="-15" dirty="0">
                <a:solidFill>
                  <a:srgbClr val="FFC000"/>
                </a:solidFill>
                <a:cs typeface="Calibri"/>
              </a:rPr>
              <a:t>of </a:t>
            </a:r>
            <a:r>
              <a:rPr lang="en-GB" sz="1650" b="1" spc="-23" dirty="0">
                <a:solidFill>
                  <a:srgbClr val="FFC000"/>
                </a:solidFill>
                <a:cs typeface="Calibri"/>
              </a:rPr>
              <a:t>slides: </a:t>
            </a:r>
            <a:r>
              <a:rPr lang="en-GB" sz="1650" u="sng" spc="-4" dirty="0">
                <a:solidFill>
                  <a:srgbClr val="58595B"/>
                </a:solidFill>
                <a:cs typeface="Calibri"/>
              </a:rPr>
              <a:t>6 </a:t>
            </a:r>
            <a:r>
              <a:rPr lang="en-GB" sz="1650" u="sng" spc="-38" dirty="0">
                <a:solidFill>
                  <a:srgbClr val="58595B"/>
                </a:solidFill>
                <a:cs typeface="Calibri"/>
              </a:rPr>
              <a:t>slides</a:t>
            </a:r>
            <a:r>
              <a:rPr lang="en-GB" sz="1650" spc="-38" dirty="0">
                <a:solidFill>
                  <a:srgbClr val="58595B"/>
                </a:solidFill>
                <a:cs typeface="Calibri"/>
              </a:rPr>
              <a:t> </a:t>
            </a:r>
            <a:r>
              <a:rPr lang="en-GB" sz="1650" spc="-23" dirty="0">
                <a:solidFill>
                  <a:srgbClr val="58595B"/>
                </a:solidFill>
                <a:cs typeface="Calibri"/>
              </a:rPr>
              <a:t>is </a:t>
            </a:r>
            <a:r>
              <a:rPr lang="en-GB" sz="1650" spc="-30" dirty="0">
                <a:solidFill>
                  <a:srgbClr val="58595B"/>
                </a:solidFill>
                <a:cs typeface="Calibri"/>
              </a:rPr>
              <a:t>ideal. R</a:t>
            </a:r>
            <a:r>
              <a:rPr lang="en-GB" sz="1650" spc="-38" dirty="0">
                <a:solidFill>
                  <a:srgbClr val="58595B"/>
                </a:solidFill>
                <a:cs typeface="Calibri"/>
              </a:rPr>
              <a:t>emember: </a:t>
            </a:r>
            <a:r>
              <a:rPr lang="en-GB" sz="1650" b="1" spc="-38" dirty="0">
                <a:solidFill>
                  <a:srgbClr val="58595B"/>
                </a:solidFill>
                <a:cs typeface="Calibri"/>
              </a:rPr>
              <a:t>less is more</a:t>
            </a:r>
            <a:r>
              <a:rPr lang="en-GB" sz="1650" spc="-38" dirty="0">
                <a:solidFill>
                  <a:srgbClr val="58595B"/>
                </a:solidFill>
                <a:cs typeface="Calibri"/>
              </a:rPr>
              <a:t>!</a:t>
            </a:r>
          </a:p>
          <a:p>
            <a:pPr marL="575786" indent="-257175">
              <a:spcBef>
                <a:spcPts val="544"/>
              </a:spcBef>
              <a:buFont typeface="Arial" panose="020B0604020202020204" pitchFamily="34" charset="0"/>
              <a:buChar char="•"/>
            </a:pPr>
            <a:r>
              <a:rPr lang="en-GB" sz="1650" b="1" spc="-49" dirty="0">
                <a:solidFill>
                  <a:srgbClr val="FFC000"/>
                </a:solidFill>
                <a:cs typeface="Calibri"/>
              </a:rPr>
              <a:t>Add pictures, graphs: </a:t>
            </a:r>
            <a:r>
              <a:rPr lang="en-GB" sz="1650" spc="-38" dirty="0">
                <a:solidFill>
                  <a:srgbClr val="58595B"/>
                </a:solidFill>
                <a:cs typeface="Calibri"/>
              </a:rPr>
              <a:t>Showing is better than telling</a:t>
            </a:r>
          </a:p>
          <a:p>
            <a:endParaRPr lang="en-GB" sz="1650" b="1" spc="-49" dirty="0">
              <a:solidFill>
                <a:srgbClr val="24435D"/>
              </a:solidFill>
              <a:cs typeface="Calibri"/>
            </a:endParaRPr>
          </a:p>
          <a:p>
            <a:endParaRPr lang="en-GB" sz="1650" b="1" spc="-49" dirty="0">
              <a:solidFill>
                <a:srgbClr val="24435D"/>
              </a:solidFill>
              <a:cs typeface="Calibri"/>
            </a:endParaRPr>
          </a:p>
          <a:p>
            <a:r>
              <a:rPr lang="en-GB" b="1" spc="-49" dirty="0">
                <a:solidFill>
                  <a:srgbClr val="00444F"/>
                </a:solidFill>
                <a:cs typeface="Calibri"/>
              </a:rPr>
              <a:t>The oral presentation:</a:t>
            </a:r>
          </a:p>
          <a:p>
            <a:pPr marL="575786" indent="-257175">
              <a:spcBef>
                <a:spcPts val="26"/>
              </a:spcBef>
              <a:buFont typeface="Arial" panose="020B0604020202020204" pitchFamily="34" charset="0"/>
              <a:buChar char="•"/>
            </a:pPr>
            <a:r>
              <a:rPr lang="en-GB" sz="1650" b="1" spc="-38" dirty="0">
                <a:solidFill>
                  <a:srgbClr val="FFC000"/>
                </a:solidFill>
                <a:cs typeface="Calibri"/>
              </a:rPr>
              <a:t>Practice:</a:t>
            </a:r>
          </a:p>
          <a:p>
            <a:pPr marL="875110" lvl="1" indent="-203597">
              <a:spcBef>
                <a:spcPts val="26"/>
              </a:spcBef>
              <a:buFont typeface="Arial" panose="020B0604020202020204" pitchFamily="34" charset="0"/>
              <a:buChar char="•"/>
            </a:pPr>
            <a:r>
              <a:rPr lang="en-GB" sz="1650" spc="-19" dirty="0">
                <a:solidFill>
                  <a:srgbClr val="58595B"/>
                </a:solidFill>
                <a:cs typeface="Calibri"/>
              </a:rPr>
              <a:t>Nail </a:t>
            </a:r>
            <a:r>
              <a:rPr lang="en-GB" sz="1650" spc="-34" dirty="0">
                <a:solidFill>
                  <a:srgbClr val="58595B"/>
                </a:solidFill>
                <a:cs typeface="Calibri"/>
              </a:rPr>
              <a:t>down </a:t>
            </a:r>
            <a:r>
              <a:rPr lang="en-GB" sz="1650" spc="-30" dirty="0">
                <a:solidFill>
                  <a:srgbClr val="58595B"/>
                </a:solidFill>
                <a:cs typeface="Calibri"/>
              </a:rPr>
              <a:t>the </a:t>
            </a:r>
            <a:r>
              <a:rPr lang="en-GB" sz="1650" spc="-60" dirty="0">
                <a:solidFill>
                  <a:srgbClr val="58595B"/>
                </a:solidFill>
                <a:cs typeface="Trebuchet MS"/>
              </a:rPr>
              <a:t>fl</a:t>
            </a:r>
            <a:r>
              <a:rPr lang="en-GB" sz="1650" spc="-60" dirty="0">
                <a:solidFill>
                  <a:srgbClr val="58595B"/>
                </a:solidFill>
                <a:cs typeface="Calibri"/>
              </a:rPr>
              <a:t>ow</a:t>
            </a:r>
          </a:p>
          <a:p>
            <a:pPr marL="875110" lvl="1" indent="-203597">
              <a:spcBef>
                <a:spcPts val="26"/>
              </a:spcBef>
              <a:buFont typeface="Arial" panose="020B0604020202020204" pitchFamily="34" charset="0"/>
              <a:buChar char="•"/>
            </a:pPr>
            <a:r>
              <a:rPr lang="en-GB" sz="1650" b="1" spc="-15" dirty="0">
                <a:solidFill>
                  <a:srgbClr val="58595B"/>
                </a:solidFill>
                <a:cs typeface="Calibri"/>
              </a:rPr>
              <a:t>P</a:t>
            </a:r>
            <a:r>
              <a:rPr lang="en-GB" sz="1650" b="1" spc="-26" dirty="0">
                <a:solidFill>
                  <a:srgbClr val="58595B"/>
                </a:solidFill>
                <a:cs typeface="Calibri"/>
              </a:rPr>
              <a:t>ractice before </a:t>
            </a:r>
            <a:r>
              <a:rPr lang="en-GB" sz="1650" spc="-26" dirty="0">
                <a:solidFill>
                  <a:srgbClr val="58595B"/>
                </a:solidFill>
                <a:cs typeface="Calibri"/>
              </a:rPr>
              <a:t>in front of an audience, listen to the feedback</a:t>
            </a:r>
          </a:p>
          <a:p>
            <a:pPr marL="875110" lvl="1" indent="-203597">
              <a:spcBef>
                <a:spcPts val="26"/>
              </a:spcBef>
              <a:buFont typeface="Arial" panose="020B0604020202020204" pitchFamily="34" charset="0"/>
              <a:buChar char="•"/>
            </a:pPr>
            <a:endParaRPr lang="en-GB" sz="1650" dirty="0">
              <a:cs typeface="Times New Roman"/>
            </a:endParaRPr>
          </a:p>
          <a:p>
            <a:pPr marL="575310" marR="3810" indent="-257175">
              <a:lnSpc>
                <a:spcPct val="101800"/>
              </a:lnSpc>
              <a:spcBef>
                <a:spcPts val="4"/>
              </a:spcBef>
              <a:buFont typeface="Arial" panose="020B0604020202020204" pitchFamily="34" charset="0"/>
              <a:buChar char="•"/>
            </a:pPr>
            <a:r>
              <a:rPr lang="en-GB" sz="1650" b="1" spc="-53" dirty="0">
                <a:solidFill>
                  <a:srgbClr val="FFC000"/>
                </a:solidFill>
                <a:cs typeface="Calibri"/>
              </a:rPr>
              <a:t>Time: </a:t>
            </a:r>
            <a:r>
              <a:rPr lang="en-GB" sz="1650" spc="-56" dirty="0">
                <a:solidFill>
                  <a:srgbClr val="58595B"/>
                </a:solidFill>
                <a:cs typeface="Calibri"/>
              </a:rPr>
              <a:t>This is a </a:t>
            </a:r>
            <a:r>
              <a:rPr lang="en-GB" sz="1650" b="1" spc="-8" dirty="0">
                <a:solidFill>
                  <a:srgbClr val="58595B"/>
                </a:solidFill>
                <a:cs typeface="Calibri"/>
              </a:rPr>
              <a:t>5-minute pitch</a:t>
            </a:r>
            <a:r>
              <a:rPr lang="en-GB" sz="1650" spc="-8" dirty="0">
                <a:solidFill>
                  <a:srgbClr val="58595B"/>
                </a:solidFill>
                <a:cs typeface="Calibri"/>
              </a:rPr>
              <a:t>,</a:t>
            </a:r>
            <a:r>
              <a:rPr lang="en-GB" sz="1650" spc="-49" dirty="0">
                <a:solidFill>
                  <a:srgbClr val="58595B"/>
                </a:solidFill>
                <a:cs typeface="Calibri"/>
              </a:rPr>
              <a:t> </a:t>
            </a:r>
            <a:r>
              <a:rPr lang="en-GB" sz="1650" spc="-41" dirty="0">
                <a:solidFill>
                  <a:srgbClr val="58595B"/>
                </a:solidFill>
                <a:cs typeface="Calibri"/>
              </a:rPr>
              <a:t>so make </a:t>
            </a:r>
            <a:r>
              <a:rPr lang="en-GB" sz="1650" spc="-45" dirty="0">
                <a:solidFill>
                  <a:srgbClr val="58595B"/>
                </a:solidFill>
                <a:cs typeface="Calibri"/>
              </a:rPr>
              <a:t>sure that </a:t>
            </a:r>
            <a:r>
              <a:rPr lang="en-GB" sz="1650" spc="-19" dirty="0">
                <a:solidFill>
                  <a:srgbClr val="58595B"/>
                </a:solidFill>
                <a:cs typeface="Calibri"/>
              </a:rPr>
              <a:t>you </a:t>
            </a:r>
            <a:r>
              <a:rPr lang="en-GB" sz="1650" spc="-45" dirty="0">
                <a:solidFill>
                  <a:srgbClr val="58595B"/>
                </a:solidFill>
                <a:cs typeface="Calibri"/>
              </a:rPr>
              <a:t>keep </a:t>
            </a:r>
            <a:r>
              <a:rPr lang="en-GB" sz="1650" spc="-30" dirty="0">
                <a:solidFill>
                  <a:srgbClr val="58595B"/>
                </a:solidFill>
                <a:cs typeface="Calibri"/>
              </a:rPr>
              <a:t>your </a:t>
            </a:r>
            <a:r>
              <a:rPr lang="en-GB" sz="1650" spc="-38" dirty="0">
                <a:solidFill>
                  <a:srgbClr val="58595B"/>
                </a:solidFill>
                <a:cs typeface="Calibri"/>
              </a:rPr>
              <a:t>presentation </a:t>
            </a:r>
            <a:r>
              <a:rPr lang="en-GB" sz="1650" spc="-30" dirty="0">
                <a:solidFill>
                  <a:srgbClr val="58595B"/>
                </a:solidFill>
                <a:cs typeface="Calibri"/>
              </a:rPr>
              <a:t>concise and</a:t>
            </a:r>
            <a:r>
              <a:rPr lang="en-GB" sz="1650" spc="127" dirty="0">
                <a:solidFill>
                  <a:srgbClr val="58595B"/>
                </a:solidFill>
                <a:cs typeface="Calibri"/>
              </a:rPr>
              <a:t> stay </a:t>
            </a:r>
            <a:r>
              <a:rPr lang="en-GB" sz="1650" spc="-34" dirty="0">
                <a:solidFill>
                  <a:srgbClr val="58595B"/>
                </a:solidFill>
                <a:cs typeface="Calibri"/>
              </a:rPr>
              <a:t>focused</a:t>
            </a:r>
          </a:p>
          <a:p>
            <a:pPr marL="575310" marR="3810" indent="-257175">
              <a:lnSpc>
                <a:spcPct val="101800"/>
              </a:lnSpc>
              <a:spcBef>
                <a:spcPts val="4"/>
              </a:spcBef>
              <a:buFont typeface="Arial" panose="020B0604020202020204" pitchFamily="34" charset="0"/>
              <a:buChar char="•"/>
            </a:pPr>
            <a:endParaRPr lang="en-GB" sz="1650" dirty="0">
              <a:cs typeface="Times New Roman"/>
            </a:endParaRPr>
          </a:p>
          <a:p>
            <a:pPr marL="575786" indent="-257175">
              <a:buFont typeface="Arial" panose="020B0604020202020204" pitchFamily="34" charset="0"/>
              <a:buChar char="•"/>
            </a:pPr>
            <a:r>
              <a:rPr lang="en-GB" sz="1650" b="1" spc="-41" dirty="0">
                <a:solidFill>
                  <a:srgbClr val="FFC000"/>
                </a:solidFill>
                <a:cs typeface="Calibri"/>
              </a:rPr>
              <a:t>Arrival: </a:t>
            </a:r>
            <a:r>
              <a:rPr lang="en-GB" sz="1650" spc="-56" dirty="0">
                <a:solidFill>
                  <a:srgbClr val="58595B"/>
                </a:solidFill>
                <a:cs typeface="Calibri"/>
              </a:rPr>
              <a:t>Arrive </a:t>
            </a:r>
            <a:r>
              <a:rPr lang="en-GB" sz="1650" spc="-38" dirty="0">
                <a:solidFill>
                  <a:srgbClr val="58595B"/>
                </a:solidFill>
                <a:cs typeface="Calibri"/>
              </a:rPr>
              <a:t>10 </a:t>
            </a:r>
            <a:r>
              <a:rPr lang="en-GB" sz="1650" spc="-41" dirty="0">
                <a:solidFill>
                  <a:srgbClr val="58595B"/>
                </a:solidFill>
                <a:cs typeface="Calibri"/>
              </a:rPr>
              <a:t>minutes </a:t>
            </a:r>
            <a:r>
              <a:rPr lang="en-GB" sz="1650" spc="-53" dirty="0">
                <a:solidFill>
                  <a:srgbClr val="58595B"/>
                </a:solidFill>
                <a:cs typeface="Calibri"/>
              </a:rPr>
              <a:t>before your presentation</a:t>
            </a:r>
            <a:endParaRPr lang="en-GB" sz="1650" dirty="0">
              <a:cs typeface="Times New Roman"/>
            </a:endParaRP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29828539-20E5-4FFA-B06D-104CF12F0FAA}"/>
              </a:ext>
            </a:extLst>
          </p:cNvPr>
          <p:cNvSpPr/>
          <p:nvPr/>
        </p:nvSpPr>
        <p:spPr>
          <a:xfrm>
            <a:off x="6228309" y="1507481"/>
            <a:ext cx="2235745" cy="15174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4926F837-90D7-40BE-9CB4-FF5F0C6186E8}"/>
              </a:ext>
            </a:extLst>
          </p:cNvPr>
          <p:cNvSpPr txBox="1"/>
          <p:nvPr/>
        </p:nvSpPr>
        <p:spPr>
          <a:xfrm>
            <a:off x="7168649" y="1881868"/>
            <a:ext cx="978561" cy="76867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9525" marR="3810" algn="ctr">
              <a:lnSpc>
                <a:spcPct val="121200"/>
              </a:lnSpc>
            </a:pPr>
            <a:r>
              <a:rPr sz="1050" spc="38" dirty="0">
                <a:solidFill>
                  <a:srgbClr val="2AABC9"/>
                </a:solidFill>
                <a:cs typeface="Times New Roman"/>
              </a:rPr>
              <a:t>Make </a:t>
            </a:r>
            <a:r>
              <a:rPr sz="1050" spc="30" dirty="0">
                <a:solidFill>
                  <a:srgbClr val="2AABC9"/>
                </a:solidFill>
                <a:cs typeface="Times New Roman"/>
              </a:rPr>
              <a:t>sure </a:t>
            </a:r>
            <a:r>
              <a:rPr sz="1050" spc="-34" dirty="0">
                <a:solidFill>
                  <a:srgbClr val="2AABC9"/>
                </a:solidFill>
                <a:cs typeface="Times New Roman"/>
              </a:rPr>
              <a:t>you </a:t>
            </a:r>
            <a:r>
              <a:rPr sz="1050" spc="8" dirty="0">
                <a:solidFill>
                  <a:srgbClr val="2AABC9"/>
                </a:solidFill>
                <a:cs typeface="Times New Roman"/>
              </a:rPr>
              <a:t>have </a:t>
            </a:r>
            <a:r>
              <a:rPr sz="1050" spc="71" dirty="0">
                <a:solidFill>
                  <a:srgbClr val="2AABC9"/>
                </a:solidFill>
                <a:cs typeface="Times New Roman"/>
              </a:rPr>
              <a:t>and</a:t>
            </a:r>
            <a:r>
              <a:rPr lang="fr-FR" sz="1050" spc="71" dirty="0">
                <a:solidFill>
                  <a:srgbClr val="2AABC9"/>
                </a:solidFill>
                <a:cs typeface="Times New Roman"/>
              </a:rPr>
              <a:t> </a:t>
            </a:r>
            <a:r>
              <a:rPr sz="1050" dirty="0">
                <a:solidFill>
                  <a:srgbClr val="2AABC9"/>
                </a:solidFill>
                <a:cs typeface="Times New Roman"/>
              </a:rPr>
              <a:t>convey </a:t>
            </a:r>
            <a:r>
              <a:rPr sz="1050" spc="-64" dirty="0">
                <a:solidFill>
                  <a:srgbClr val="2AABC9"/>
                </a:solidFill>
                <a:cs typeface="Times New Roman"/>
              </a:rPr>
              <a:t>ONE</a:t>
            </a:r>
            <a:r>
              <a:rPr sz="1050" spc="79" dirty="0">
                <a:solidFill>
                  <a:srgbClr val="2AABC9"/>
                </a:solidFill>
                <a:cs typeface="Times New Roman"/>
              </a:rPr>
              <a:t> </a:t>
            </a:r>
            <a:r>
              <a:rPr sz="1050" spc="41" dirty="0">
                <a:solidFill>
                  <a:srgbClr val="2AABC9"/>
                </a:solidFill>
                <a:cs typeface="Times New Roman"/>
              </a:rPr>
              <a:t>key </a:t>
            </a:r>
            <a:r>
              <a:rPr sz="1050" spc="49" dirty="0">
                <a:solidFill>
                  <a:srgbClr val="2AABC9"/>
                </a:solidFill>
                <a:cs typeface="Times New Roman"/>
              </a:rPr>
              <a:t>take-away </a:t>
            </a:r>
            <a:r>
              <a:rPr sz="1050" spc="19" dirty="0">
                <a:solidFill>
                  <a:srgbClr val="2AABC9"/>
                </a:solidFill>
                <a:cs typeface="Times New Roman"/>
              </a:rPr>
              <a:t>per</a:t>
            </a:r>
            <a:r>
              <a:rPr sz="1050" spc="229" dirty="0">
                <a:solidFill>
                  <a:srgbClr val="2AABC9"/>
                </a:solidFill>
                <a:cs typeface="Times New Roman"/>
              </a:rPr>
              <a:t> </a:t>
            </a:r>
            <a:r>
              <a:rPr sz="1050" spc="11" dirty="0">
                <a:solidFill>
                  <a:srgbClr val="2AABC9"/>
                </a:solidFill>
                <a:cs typeface="Times New Roman"/>
              </a:rPr>
              <a:t>slide!</a:t>
            </a:r>
            <a:endParaRPr sz="1050" dirty="0">
              <a:solidFill>
                <a:srgbClr val="2AABC9"/>
              </a:solidFill>
              <a:cs typeface="Times New Roman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143B0-E309-4713-A666-23AA10337D82}"/>
              </a:ext>
            </a:extLst>
          </p:cNvPr>
          <p:cNvSpPr/>
          <p:nvPr/>
        </p:nvSpPr>
        <p:spPr>
          <a:xfrm>
            <a:off x="0" y="-8343"/>
            <a:ext cx="9144001" cy="6864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3000" b="1" dirty="0">
                <a:solidFill>
                  <a:schemeClr val="bg1"/>
                </a:solidFill>
              </a:rPr>
              <a:t>Requirements</a:t>
            </a:r>
          </a:p>
        </p:txBody>
      </p:sp>
    </p:spTree>
    <p:extLst>
      <p:ext uri="{BB962C8B-B14F-4D97-AF65-F5344CB8AC3E}">
        <p14:creationId xmlns:p14="http://schemas.microsoft.com/office/powerpoint/2010/main" val="79686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006206-F8EB-4213-B3E4-BD68DCC9BCC1}"/>
              </a:ext>
            </a:extLst>
          </p:cNvPr>
          <p:cNvSpPr/>
          <p:nvPr/>
        </p:nvSpPr>
        <p:spPr>
          <a:xfrm>
            <a:off x="0" y="-8343"/>
            <a:ext cx="9144001" cy="6864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GB" sz="3000" b="1" dirty="0">
              <a:solidFill>
                <a:srgbClr val="00444F"/>
              </a:solidFill>
              <a:latin typeface="Karbon Semibold" panose="000007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A6CBF0-FE2B-43D8-B4E2-E3040A33F019}"/>
              </a:ext>
            </a:extLst>
          </p:cNvPr>
          <p:cNvSpPr/>
          <p:nvPr/>
        </p:nvSpPr>
        <p:spPr>
          <a:xfrm>
            <a:off x="-29" y="0"/>
            <a:ext cx="9144001" cy="756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2700" b="1" dirty="0">
                <a:solidFill>
                  <a:schemeClr val="bg1"/>
                </a:solidFill>
              </a:rPr>
              <a:t>Structure of the Pitch</a:t>
            </a:r>
          </a:p>
        </p:txBody>
      </p:sp>
      <p:sp>
        <p:nvSpPr>
          <p:cNvPr id="26" name="object 744">
            <a:extLst>
              <a:ext uri="{FF2B5EF4-FFF2-40B4-BE49-F238E27FC236}">
                <a16:creationId xmlns:a16="http://schemas.microsoft.com/office/drawing/2014/main" id="{80A3982B-677A-4111-BC19-AF3648F075DE}"/>
              </a:ext>
            </a:extLst>
          </p:cNvPr>
          <p:cNvSpPr txBox="1"/>
          <p:nvPr/>
        </p:nvSpPr>
        <p:spPr>
          <a:xfrm>
            <a:off x="518361" y="2753305"/>
            <a:ext cx="8107279" cy="2152545"/>
          </a:xfrm>
          <a:prstGeom prst="rect">
            <a:avLst/>
          </a:prstGeom>
        </p:spPr>
        <p:txBody>
          <a:bodyPr vert="horz" wrap="square" lIns="0" tIns="3334" rIns="0" bIns="0" rtlCol="0">
            <a:spAutoFit/>
          </a:bodyPr>
          <a:lstStyle/>
          <a:p>
            <a:pPr marR="3810">
              <a:lnSpc>
                <a:spcPct val="150000"/>
              </a:lnSpc>
              <a:spcBef>
                <a:spcPts val="4"/>
              </a:spcBef>
            </a:pPr>
            <a:r>
              <a:rPr lang="en-GB" sz="1350" b="1" spc="-34" dirty="0">
                <a:solidFill>
                  <a:srgbClr val="58595B"/>
                </a:solidFill>
                <a:highlight>
                  <a:srgbClr val="F3C700"/>
                </a:highlight>
                <a:cs typeface="Calibri"/>
              </a:rPr>
              <a:t>Introduction</a:t>
            </a:r>
            <a:r>
              <a:rPr lang="en-GB" sz="1350" spc="-34" dirty="0">
                <a:solidFill>
                  <a:srgbClr val="58595B"/>
                </a:solidFill>
                <a:cs typeface="Calibri"/>
              </a:rPr>
              <a:t>: Define the company/business/project in ONE sentence.</a:t>
            </a:r>
          </a:p>
          <a:p>
            <a:pPr marR="3810" algn="just">
              <a:lnSpc>
                <a:spcPct val="150000"/>
              </a:lnSpc>
              <a:spcBef>
                <a:spcPts val="4"/>
              </a:spcBef>
            </a:pPr>
            <a:r>
              <a:rPr lang="en-GB" sz="1350" b="1" spc="-34" dirty="0">
                <a:solidFill>
                  <a:srgbClr val="58595B"/>
                </a:solidFill>
                <a:highlight>
                  <a:srgbClr val="F3C700"/>
                </a:highlight>
                <a:cs typeface="Calibri"/>
              </a:rPr>
              <a:t>Team</a:t>
            </a:r>
            <a:r>
              <a:rPr lang="en-GB" sz="1350" spc="-34" dirty="0">
                <a:solidFill>
                  <a:srgbClr val="58595B"/>
                </a:solidFill>
                <a:cs typeface="Calibri"/>
              </a:rPr>
              <a:t>: Identify the core group of talent who can execute on the next development steps of the company.</a:t>
            </a:r>
          </a:p>
          <a:p>
            <a:pPr marR="3810">
              <a:lnSpc>
                <a:spcPct val="150000"/>
              </a:lnSpc>
              <a:spcBef>
                <a:spcPts val="4"/>
              </a:spcBef>
            </a:pPr>
            <a:r>
              <a:rPr lang="en-GB" sz="1350" b="1" spc="-34" dirty="0">
                <a:solidFill>
                  <a:srgbClr val="58595B"/>
                </a:solidFill>
                <a:highlight>
                  <a:srgbClr val="F3C700"/>
                </a:highlight>
                <a:cs typeface="Calibri"/>
              </a:rPr>
              <a:t>Opportunity</a:t>
            </a:r>
            <a:r>
              <a:rPr lang="en-GB" sz="1350" spc="-34" dirty="0">
                <a:solidFill>
                  <a:srgbClr val="58595B"/>
                </a:solidFill>
                <a:cs typeface="Calibri"/>
              </a:rPr>
              <a:t>: Establish the need and the size of the market. Problem statement/unmet needs.</a:t>
            </a:r>
          </a:p>
          <a:p>
            <a:pPr marR="3810">
              <a:lnSpc>
                <a:spcPct val="150000"/>
              </a:lnSpc>
              <a:spcBef>
                <a:spcPts val="4"/>
              </a:spcBef>
            </a:pPr>
            <a:r>
              <a:rPr lang="en-GB" sz="1350" b="1" spc="-34" dirty="0">
                <a:solidFill>
                  <a:srgbClr val="58595B"/>
                </a:solidFill>
                <a:highlight>
                  <a:srgbClr val="F3C700"/>
                </a:highlight>
                <a:cs typeface="Calibri"/>
              </a:rPr>
              <a:t>Solution</a:t>
            </a:r>
            <a:r>
              <a:rPr lang="en-GB" sz="1350" spc="-34" dirty="0">
                <a:solidFill>
                  <a:srgbClr val="58595B"/>
                </a:solidFill>
                <a:cs typeface="Calibri"/>
              </a:rPr>
              <a:t>: Demonstrate how you will solve the problem and validate your differentiation, the innovativeness of the concept.</a:t>
            </a:r>
          </a:p>
          <a:p>
            <a:pPr marR="3810">
              <a:lnSpc>
                <a:spcPct val="150000"/>
              </a:lnSpc>
              <a:spcBef>
                <a:spcPts val="4"/>
              </a:spcBef>
            </a:pPr>
            <a:r>
              <a:rPr lang="en-GB" sz="1350" b="1" spc="-34" dirty="0">
                <a:solidFill>
                  <a:srgbClr val="58595B"/>
                </a:solidFill>
                <a:highlight>
                  <a:srgbClr val="F3C700"/>
                </a:highlight>
                <a:cs typeface="Calibri"/>
              </a:rPr>
              <a:t>Competition</a:t>
            </a:r>
            <a:r>
              <a:rPr lang="en-GB" sz="1350" spc="-34" dirty="0">
                <a:solidFill>
                  <a:srgbClr val="58595B"/>
                </a:solidFill>
                <a:cs typeface="Calibri"/>
              </a:rPr>
              <a:t>: Identify your competitors, validate your differentiators.</a:t>
            </a:r>
          </a:p>
          <a:p>
            <a:pPr marR="3810">
              <a:lnSpc>
                <a:spcPct val="150000"/>
              </a:lnSpc>
              <a:spcBef>
                <a:spcPts val="4"/>
              </a:spcBef>
            </a:pPr>
            <a:r>
              <a:rPr lang="en-GB" sz="1350" b="1" spc="-34" dirty="0">
                <a:solidFill>
                  <a:srgbClr val="58595B"/>
                </a:solidFill>
                <a:highlight>
                  <a:srgbClr val="F3C700"/>
                </a:highlight>
                <a:cs typeface="Calibri"/>
              </a:rPr>
              <a:t>Business Model</a:t>
            </a:r>
            <a:r>
              <a:rPr lang="en-GB" sz="1350" spc="-34" dirty="0">
                <a:solidFill>
                  <a:srgbClr val="58595B"/>
                </a:solidFill>
                <a:cs typeface="Calibri"/>
              </a:rPr>
              <a:t>: Explain what your business model is, show what you have accomplished so far, and make future forecasts.</a:t>
            </a:r>
          </a:p>
          <a:p>
            <a:pPr marR="3810">
              <a:lnSpc>
                <a:spcPct val="150000"/>
              </a:lnSpc>
              <a:spcBef>
                <a:spcPts val="4"/>
              </a:spcBef>
            </a:pPr>
            <a:r>
              <a:rPr lang="en-GB" sz="1350" b="1" spc="-34" dirty="0">
                <a:solidFill>
                  <a:srgbClr val="58595B"/>
                </a:solidFill>
                <a:highlight>
                  <a:srgbClr val="F3C700"/>
                </a:highlight>
                <a:cs typeface="Calibri"/>
              </a:rPr>
              <a:t>The Ask</a:t>
            </a:r>
            <a:r>
              <a:rPr lang="en-GB" sz="1350" spc="-34" dirty="0">
                <a:solidFill>
                  <a:srgbClr val="58595B"/>
                </a:solidFill>
                <a:cs typeface="Calibri"/>
              </a:rPr>
              <a:t>: Ask for the order and outline - what you need to make your business successful.</a:t>
            </a:r>
          </a:p>
        </p:txBody>
      </p: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C475D720-CBF3-4EA5-8FFE-4B0A1E77AF3C}"/>
              </a:ext>
            </a:extLst>
          </p:cNvPr>
          <p:cNvGrpSpPr/>
          <p:nvPr/>
        </p:nvGrpSpPr>
        <p:grpSpPr>
          <a:xfrm>
            <a:off x="1735633" y="1095593"/>
            <a:ext cx="5699769" cy="1305980"/>
            <a:chOff x="1344503" y="1248678"/>
            <a:chExt cx="5419316" cy="1077669"/>
          </a:xfrm>
        </p:grpSpPr>
        <p:sp>
          <p:nvSpPr>
            <p:cNvPr id="51" name="object 8">
              <a:extLst>
                <a:ext uri="{FF2B5EF4-FFF2-40B4-BE49-F238E27FC236}">
                  <a16:creationId xmlns:a16="http://schemas.microsoft.com/office/drawing/2014/main" id="{83D33294-2D18-45CD-8A97-1A99E6F9E3A2}"/>
                </a:ext>
              </a:extLst>
            </p:cNvPr>
            <p:cNvSpPr/>
            <p:nvPr/>
          </p:nvSpPr>
          <p:spPr>
            <a:xfrm>
              <a:off x="2804609" y="1248681"/>
              <a:ext cx="1039023" cy="107090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2" name="object 11">
              <a:extLst>
                <a:ext uri="{FF2B5EF4-FFF2-40B4-BE49-F238E27FC236}">
                  <a16:creationId xmlns:a16="http://schemas.microsoft.com/office/drawing/2014/main" id="{23D3F67A-37FD-411D-8CE8-28D1C8938024}"/>
                </a:ext>
              </a:extLst>
            </p:cNvPr>
            <p:cNvSpPr/>
            <p:nvPr/>
          </p:nvSpPr>
          <p:spPr>
            <a:xfrm>
              <a:off x="3534645" y="1248678"/>
              <a:ext cx="1039027" cy="107091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3" name="object 13">
              <a:extLst>
                <a:ext uri="{FF2B5EF4-FFF2-40B4-BE49-F238E27FC236}">
                  <a16:creationId xmlns:a16="http://schemas.microsoft.com/office/drawing/2014/main" id="{CECFA5C2-906F-4C05-BB1D-4097A52796F8}"/>
                </a:ext>
              </a:extLst>
            </p:cNvPr>
            <p:cNvSpPr/>
            <p:nvPr/>
          </p:nvSpPr>
          <p:spPr>
            <a:xfrm>
              <a:off x="4994748" y="1248682"/>
              <a:ext cx="1039029" cy="107090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4" name="object 16">
              <a:extLst>
                <a:ext uri="{FF2B5EF4-FFF2-40B4-BE49-F238E27FC236}">
                  <a16:creationId xmlns:a16="http://schemas.microsoft.com/office/drawing/2014/main" id="{5495A9CF-D5A6-4F6E-A484-47D7F67090C0}"/>
                </a:ext>
              </a:extLst>
            </p:cNvPr>
            <p:cNvSpPr/>
            <p:nvPr/>
          </p:nvSpPr>
          <p:spPr>
            <a:xfrm>
              <a:off x="5724802" y="1248682"/>
              <a:ext cx="1039017" cy="107090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5" name="object 19">
              <a:extLst>
                <a:ext uri="{FF2B5EF4-FFF2-40B4-BE49-F238E27FC236}">
                  <a16:creationId xmlns:a16="http://schemas.microsoft.com/office/drawing/2014/main" id="{DFAB849B-D124-436D-A814-8C9C5C741CCB}"/>
                </a:ext>
              </a:extLst>
            </p:cNvPr>
            <p:cNvSpPr/>
            <p:nvPr/>
          </p:nvSpPr>
          <p:spPr>
            <a:xfrm>
              <a:off x="1344503" y="1255433"/>
              <a:ext cx="1039032" cy="107091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6" name="object 23">
              <a:extLst>
                <a:ext uri="{FF2B5EF4-FFF2-40B4-BE49-F238E27FC236}">
                  <a16:creationId xmlns:a16="http://schemas.microsoft.com/office/drawing/2014/main" id="{518C9D1C-A504-4621-BE61-B3030D54443C}"/>
                </a:ext>
              </a:extLst>
            </p:cNvPr>
            <p:cNvSpPr/>
            <p:nvPr/>
          </p:nvSpPr>
          <p:spPr>
            <a:xfrm>
              <a:off x="4264698" y="1248683"/>
              <a:ext cx="1039028" cy="107090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7" name="object 26">
              <a:extLst>
                <a:ext uri="{FF2B5EF4-FFF2-40B4-BE49-F238E27FC236}">
                  <a16:creationId xmlns:a16="http://schemas.microsoft.com/office/drawing/2014/main" id="{083BED22-C478-48D9-A074-03393642DB9A}"/>
                </a:ext>
              </a:extLst>
            </p:cNvPr>
            <p:cNvSpPr/>
            <p:nvPr/>
          </p:nvSpPr>
          <p:spPr>
            <a:xfrm>
              <a:off x="2074544" y="1248680"/>
              <a:ext cx="1039037" cy="107091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69EBFE19-30F5-4C7D-ABCA-3ECF54127E9D}"/>
              </a:ext>
            </a:extLst>
          </p:cNvPr>
          <p:cNvGrpSpPr/>
          <p:nvPr/>
        </p:nvGrpSpPr>
        <p:grpSpPr>
          <a:xfrm>
            <a:off x="1749788" y="1112684"/>
            <a:ext cx="5671475" cy="1305980"/>
            <a:chOff x="1344031" y="2210776"/>
            <a:chExt cx="5419788" cy="1077989"/>
          </a:xfrm>
        </p:grpSpPr>
        <p:grpSp>
          <p:nvGrpSpPr>
            <p:cNvPr id="59" name="Groupe 58">
              <a:extLst>
                <a:ext uri="{FF2B5EF4-FFF2-40B4-BE49-F238E27FC236}">
                  <a16:creationId xmlns:a16="http://schemas.microsoft.com/office/drawing/2014/main" id="{5DB220D6-8B06-447C-961B-7CADC00AB3AC}"/>
                </a:ext>
              </a:extLst>
            </p:cNvPr>
            <p:cNvGrpSpPr/>
            <p:nvPr/>
          </p:nvGrpSpPr>
          <p:grpSpPr>
            <a:xfrm>
              <a:off x="1344031" y="2210776"/>
              <a:ext cx="5419788" cy="1077989"/>
              <a:chOff x="1344492" y="1248689"/>
              <a:chExt cx="5419788" cy="1077989"/>
            </a:xfrm>
          </p:grpSpPr>
          <p:sp>
            <p:nvSpPr>
              <p:cNvPr id="68" name="object 9">
                <a:extLst>
                  <a:ext uri="{FF2B5EF4-FFF2-40B4-BE49-F238E27FC236}">
                    <a16:creationId xmlns:a16="http://schemas.microsoft.com/office/drawing/2014/main" id="{559DD95C-EB57-42D1-A02B-6F7E1F243E51}"/>
                  </a:ext>
                </a:extLst>
              </p:cNvPr>
              <p:cNvSpPr/>
              <p:nvPr/>
            </p:nvSpPr>
            <p:spPr>
              <a:xfrm>
                <a:off x="2804598" y="1248689"/>
                <a:ext cx="1039494" cy="1071245"/>
              </a:xfrm>
              <a:custGeom>
                <a:avLst/>
                <a:gdLst/>
                <a:ahLst/>
                <a:cxnLst/>
                <a:rect l="l" t="t" r="r" b="b"/>
                <a:pathLst>
                  <a:path w="1039495" h="1071245">
                    <a:moveTo>
                      <a:pt x="632910" y="0"/>
                    </a:moveTo>
                    <a:lnTo>
                      <a:pt x="691693" y="16414"/>
                    </a:lnTo>
                    <a:lnTo>
                      <a:pt x="738256" y="55879"/>
                    </a:lnTo>
                    <a:lnTo>
                      <a:pt x="1023346" y="476821"/>
                    </a:lnTo>
                    <a:lnTo>
                      <a:pt x="1039033" y="532758"/>
                    </a:lnTo>
                    <a:lnTo>
                      <a:pt x="1035215" y="562592"/>
                    </a:lnTo>
                    <a:lnTo>
                      <a:pt x="737977" y="1014857"/>
                    </a:lnTo>
                    <a:lnTo>
                      <a:pt x="691609" y="1054444"/>
                    </a:lnTo>
                    <a:lnTo>
                      <a:pt x="632897" y="1070914"/>
                    </a:lnTo>
                    <a:lnTo>
                      <a:pt x="38969" y="1070914"/>
                    </a:lnTo>
                    <a:lnTo>
                      <a:pt x="15754" y="1066510"/>
                    </a:lnTo>
                    <a:lnTo>
                      <a:pt x="2440" y="1054517"/>
                    </a:lnTo>
                    <a:lnTo>
                      <a:pt x="0" y="1036769"/>
                    </a:lnTo>
                    <a:lnTo>
                      <a:pt x="9403" y="1015098"/>
                    </a:lnTo>
                    <a:lnTo>
                      <a:pt x="299306" y="588530"/>
                    </a:lnTo>
                    <a:lnTo>
                      <a:pt x="311028" y="562468"/>
                    </a:lnTo>
                    <a:lnTo>
                      <a:pt x="314886" y="532763"/>
                    </a:lnTo>
                    <a:lnTo>
                      <a:pt x="310890" y="503075"/>
                    </a:lnTo>
                    <a:lnTo>
                      <a:pt x="299052" y="477062"/>
                    </a:lnTo>
                    <a:lnTo>
                      <a:pt x="9682" y="55638"/>
                    </a:lnTo>
                    <a:lnTo>
                      <a:pt x="171" y="34032"/>
                    </a:lnTo>
                    <a:lnTo>
                      <a:pt x="2523" y="16341"/>
                    </a:lnTo>
                    <a:lnTo>
                      <a:pt x="15776" y="4389"/>
                    </a:lnTo>
                    <a:lnTo>
                      <a:pt x="38969" y="0"/>
                    </a:lnTo>
                    <a:lnTo>
                      <a:pt x="632910" y="0"/>
                    </a:lnTo>
                    <a:close/>
                  </a:path>
                </a:pathLst>
              </a:custGeom>
              <a:ln w="270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9" name="object 12">
                <a:extLst>
                  <a:ext uri="{FF2B5EF4-FFF2-40B4-BE49-F238E27FC236}">
                    <a16:creationId xmlns:a16="http://schemas.microsoft.com/office/drawing/2014/main" id="{1A838582-4911-4186-B308-AC1A4175EBCC}"/>
                  </a:ext>
                </a:extLst>
              </p:cNvPr>
              <p:cNvSpPr/>
              <p:nvPr/>
            </p:nvSpPr>
            <p:spPr>
              <a:xfrm>
                <a:off x="3534645" y="1248689"/>
                <a:ext cx="1039494" cy="1071245"/>
              </a:xfrm>
              <a:custGeom>
                <a:avLst/>
                <a:gdLst/>
                <a:ahLst/>
                <a:cxnLst/>
                <a:rect l="l" t="t" r="r" b="b"/>
                <a:pathLst>
                  <a:path w="1039495" h="1071245">
                    <a:moveTo>
                      <a:pt x="632910" y="0"/>
                    </a:moveTo>
                    <a:lnTo>
                      <a:pt x="691692" y="16414"/>
                    </a:lnTo>
                    <a:lnTo>
                      <a:pt x="738243" y="55879"/>
                    </a:lnTo>
                    <a:lnTo>
                      <a:pt x="1023346" y="476821"/>
                    </a:lnTo>
                    <a:lnTo>
                      <a:pt x="1039033" y="532758"/>
                    </a:lnTo>
                    <a:lnTo>
                      <a:pt x="1035215" y="562592"/>
                    </a:lnTo>
                    <a:lnTo>
                      <a:pt x="737977" y="1014857"/>
                    </a:lnTo>
                    <a:lnTo>
                      <a:pt x="691609" y="1054444"/>
                    </a:lnTo>
                    <a:lnTo>
                      <a:pt x="632897" y="1070914"/>
                    </a:lnTo>
                    <a:lnTo>
                      <a:pt x="38969" y="1070914"/>
                    </a:lnTo>
                    <a:lnTo>
                      <a:pt x="15754" y="1066510"/>
                    </a:lnTo>
                    <a:lnTo>
                      <a:pt x="2440" y="1054517"/>
                    </a:lnTo>
                    <a:lnTo>
                      <a:pt x="0" y="1036769"/>
                    </a:lnTo>
                    <a:lnTo>
                      <a:pt x="9403" y="1015098"/>
                    </a:lnTo>
                    <a:lnTo>
                      <a:pt x="299306" y="588530"/>
                    </a:lnTo>
                    <a:lnTo>
                      <a:pt x="311028" y="562468"/>
                    </a:lnTo>
                    <a:lnTo>
                      <a:pt x="314886" y="532763"/>
                    </a:lnTo>
                    <a:lnTo>
                      <a:pt x="310890" y="503075"/>
                    </a:lnTo>
                    <a:lnTo>
                      <a:pt x="299052" y="477062"/>
                    </a:lnTo>
                    <a:lnTo>
                      <a:pt x="9682" y="55638"/>
                    </a:lnTo>
                    <a:lnTo>
                      <a:pt x="171" y="34032"/>
                    </a:lnTo>
                    <a:lnTo>
                      <a:pt x="2523" y="16341"/>
                    </a:lnTo>
                    <a:lnTo>
                      <a:pt x="15776" y="4389"/>
                    </a:lnTo>
                    <a:lnTo>
                      <a:pt x="38969" y="0"/>
                    </a:lnTo>
                    <a:lnTo>
                      <a:pt x="632910" y="0"/>
                    </a:lnTo>
                    <a:close/>
                  </a:path>
                </a:pathLst>
              </a:custGeom>
              <a:ln w="270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0" name="object 14">
                <a:extLst>
                  <a:ext uri="{FF2B5EF4-FFF2-40B4-BE49-F238E27FC236}">
                    <a16:creationId xmlns:a16="http://schemas.microsoft.com/office/drawing/2014/main" id="{62E74691-9A5E-4F80-88B2-A224B4891FC6}"/>
                  </a:ext>
                </a:extLst>
              </p:cNvPr>
              <p:cNvSpPr/>
              <p:nvPr/>
            </p:nvSpPr>
            <p:spPr>
              <a:xfrm>
                <a:off x="4994739" y="1248689"/>
                <a:ext cx="1039494" cy="1071245"/>
              </a:xfrm>
              <a:custGeom>
                <a:avLst/>
                <a:gdLst/>
                <a:ahLst/>
                <a:cxnLst/>
                <a:rect l="l" t="t" r="r" b="b"/>
                <a:pathLst>
                  <a:path w="1039495" h="1071245">
                    <a:moveTo>
                      <a:pt x="632910" y="0"/>
                    </a:moveTo>
                    <a:lnTo>
                      <a:pt x="691692" y="16414"/>
                    </a:lnTo>
                    <a:lnTo>
                      <a:pt x="738243" y="55879"/>
                    </a:lnTo>
                    <a:lnTo>
                      <a:pt x="1023346" y="476821"/>
                    </a:lnTo>
                    <a:lnTo>
                      <a:pt x="1039033" y="532758"/>
                    </a:lnTo>
                    <a:lnTo>
                      <a:pt x="1035215" y="562592"/>
                    </a:lnTo>
                    <a:lnTo>
                      <a:pt x="737977" y="1014857"/>
                    </a:lnTo>
                    <a:lnTo>
                      <a:pt x="691615" y="1054444"/>
                    </a:lnTo>
                    <a:lnTo>
                      <a:pt x="632910" y="1070914"/>
                    </a:lnTo>
                    <a:lnTo>
                      <a:pt x="38969" y="1070914"/>
                    </a:lnTo>
                    <a:lnTo>
                      <a:pt x="15754" y="1066510"/>
                    </a:lnTo>
                    <a:lnTo>
                      <a:pt x="2440" y="1054517"/>
                    </a:lnTo>
                    <a:lnTo>
                      <a:pt x="0" y="1036769"/>
                    </a:lnTo>
                    <a:lnTo>
                      <a:pt x="9403" y="1015098"/>
                    </a:lnTo>
                    <a:lnTo>
                      <a:pt x="299319" y="588530"/>
                    </a:lnTo>
                    <a:lnTo>
                      <a:pt x="311036" y="562468"/>
                    </a:lnTo>
                    <a:lnTo>
                      <a:pt x="314892" y="532763"/>
                    </a:lnTo>
                    <a:lnTo>
                      <a:pt x="310895" y="503075"/>
                    </a:lnTo>
                    <a:lnTo>
                      <a:pt x="299052" y="477062"/>
                    </a:lnTo>
                    <a:lnTo>
                      <a:pt x="9682" y="55638"/>
                    </a:lnTo>
                    <a:lnTo>
                      <a:pt x="178" y="34032"/>
                    </a:lnTo>
                    <a:lnTo>
                      <a:pt x="2534" y="16341"/>
                    </a:lnTo>
                    <a:lnTo>
                      <a:pt x="15789" y="4389"/>
                    </a:lnTo>
                    <a:lnTo>
                      <a:pt x="38981" y="0"/>
                    </a:lnTo>
                    <a:lnTo>
                      <a:pt x="632910" y="0"/>
                    </a:lnTo>
                    <a:close/>
                  </a:path>
                </a:pathLst>
              </a:custGeom>
              <a:ln w="270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1" name="object 17">
                <a:extLst>
                  <a:ext uri="{FF2B5EF4-FFF2-40B4-BE49-F238E27FC236}">
                    <a16:creationId xmlns:a16="http://schemas.microsoft.com/office/drawing/2014/main" id="{1A87044C-FDC7-4655-9E85-7EE34A5DA3FF}"/>
                  </a:ext>
                </a:extLst>
              </p:cNvPr>
              <p:cNvSpPr/>
              <p:nvPr/>
            </p:nvSpPr>
            <p:spPr>
              <a:xfrm>
                <a:off x="5724786" y="1248689"/>
                <a:ext cx="1039494" cy="1071245"/>
              </a:xfrm>
              <a:custGeom>
                <a:avLst/>
                <a:gdLst/>
                <a:ahLst/>
                <a:cxnLst/>
                <a:rect l="l" t="t" r="r" b="b"/>
                <a:pathLst>
                  <a:path w="1039495" h="1071245">
                    <a:moveTo>
                      <a:pt x="632910" y="0"/>
                    </a:moveTo>
                    <a:lnTo>
                      <a:pt x="691692" y="16414"/>
                    </a:lnTo>
                    <a:lnTo>
                      <a:pt x="738243" y="55879"/>
                    </a:lnTo>
                    <a:lnTo>
                      <a:pt x="1023346" y="476821"/>
                    </a:lnTo>
                    <a:lnTo>
                      <a:pt x="1039033" y="532758"/>
                    </a:lnTo>
                    <a:lnTo>
                      <a:pt x="1035215" y="562592"/>
                    </a:lnTo>
                    <a:lnTo>
                      <a:pt x="737977" y="1014857"/>
                    </a:lnTo>
                    <a:lnTo>
                      <a:pt x="691609" y="1054444"/>
                    </a:lnTo>
                    <a:lnTo>
                      <a:pt x="632897" y="1070914"/>
                    </a:lnTo>
                    <a:lnTo>
                      <a:pt x="38969" y="1070914"/>
                    </a:lnTo>
                    <a:lnTo>
                      <a:pt x="15754" y="1066510"/>
                    </a:lnTo>
                    <a:lnTo>
                      <a:pt x="2440" y="1054517"/>
                    </a:lnTo>
                    <a:lnTo>
                      <a:pt x="0" y="1036769"/>
                    </a:lnTo>
                    <a:lnTo>
                      <a:pt x="9403" y="1015098"/>
                    </a:lnTo>
                    <a:lnTo>
                      <a:pt x="299306" y="588530"/>
                    </a:lnTo>
                    <a:lnTo>
                      <a:pt x="311028" y="562468"/>
                    </a:lnTo>
                    <a:lnTo>
                      <a:pt x="314886" y="532763"/>
                    </a:lnTo>
                    <a:lnTo>
                      <a:pt x="310890" y="503075"/>
                    </a:lnTo>
                    <a:lnTo>
                      <a:pt x="299052" y="477062"/>
                    </a:lnTo>
                    <a:lnTo>
                      <a:pt x="9682" y="55638"/>
                    </a:lnTo>
                    <a:lnTo>
                      <a:pt x="171" y="34032"/>
                    </a:lnTo>
                    <a:lnTo>
                      <a:pt x="2523" y="16341"/>
                    </a:lnTo>
                    <a:lnTo>
                      <a:pt x="15776" y="4389"/>
                    </a:lnTo>
                    <a:lnTo>
                      <a:pt x="38969" y="0"/>
                    </a:lnTo>
                    <a:lnTo>
                      <a:pt x="632910" y="0"/>
                    </a:lnTo>
                    <a:close/>
                  </a:path>
                </a:pathLst>
              </a:custGeom>
              <a:ln w="270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2" name="object 20">
                <a:extLst>
                  <a:ext uri="{FF2B5EF4-FFF2-40B4-BE49-F238E27FC236}">
                    <a16:creationId xmlns:a16="http://schemas.microsoft.com/office/drawing/2014/main" id="{6EB8CC59-4E15-4014-889B-7DCCD3F50530}"/>
                  </a:ext>
                </a:extLst>
              </p:cNvPr>
              <p:cNvSpPr/>
              <p:nvPr/>
            </p:nvSpPr>
            <p:spPr>
              <a:xfrm>
                <a:off x="1344492" y="1255433"/>
                <a:ext cx="1039494" cy="1071245"/>
              </a:xfrm>
              <a:custGeom>
                <a:avLst/>
                <a:gdLst/>
                <a:ahLst/>
                <a:cxnLst/>
                <a:rect l="l" t="t" r="r" b="b"/>
                <a:pathLst>
                  <a:path w="1039494" h="1071245">
                    <a:moveTo>
                      <a:pt x="632910" y="0"/>
                    </a:moveTo>
                    <a:lnTo>
                      <a:pt x="691693" y="16414"/>
                    </a:lnTo>
                    <a:lnTo>
                      <a:pt x="738256" y="55879"/>
                    </a:lnTo>
                    <a:lnTo>
                      <a:pt x="1023346" y="476821"/>
                    </a:lnTo>
                    <a:lnTo>
                      <a:pt x="1039033" y="532758"/>
                    </a:lnTo>
                    <a:lnTo>
                      <a:pt x="1035215" y="562592"/>
                    </a:lnTo>
                    <a:lnTo>
                      <a:pt x="737977" y="1014857"/>
                    </a:lnTo>
                    <a:lnTo>
                      <a:pt x="691609" y="1054444"/>
                    </a:lnTo>
                    <a:lnTo>
                      <a:pt x="632897" y="1070914"/>
                    </a:lnTo>
                    <a:lnTo>
                      <a:pt x="38969" y="1070914"/>
                    </a:lnTo>
                    <a:lnTo>
                      <a:pt x="15754" y="1066510"/>
                    </a:lnTo>
                    <a:lnTo>
                      <a:pt x="2440" y="1054517"/>
                    </a:lnTo>
                    <a:lnTo>
                      <a:pt x="0" y="1036769"/>
                    </a:lnTo>
                    <a:lnTo>
                      <a:pt x="9403" y="1015098"/>
                    </a:lnTo>
                    <a:lnTo>
                      <a:pt x="299306" y="588530"/>
                    </a:lnTo>
                    <a:lnTo>
                      <a:pt x="311028" y="562468"/>
                    </a:lnTo>
                    <a:lnTo>
                      <a:pt x="314886" y="532763"/>
                    </a:lnTo>
                    <a:lnTo>
                      <a:pt x="310890" y="503075"/>
                    </a:lnTo>
                    <a:lnTo>
                      <a:pt x="299052" y="477062"/>
                    </a:lnTo>
                    <a:lnTo>
                      <a:pt x="9682" y="55638"/>
                    </a:lnTo>
                    <a:lnTo>
                      <a:pt x="171" y="34032"/>
                    </a:lnTo>
                    <a:lnTo>
                      <a:pt x="2523" y="16341"/>
                    </a:lnTo>
                    <a:lnTo>
                      <a:pt x="15776" y="4389"/>
                    </a:lnTo>
                    <a:lnTo>
                      <a:pt x="38969" y="0"/>
                    </a:lnTo>
                    <a:lnTo>
                      <a:pt x="632910" y="0"/>
                    </a:lnTo>
                    <a:close/>
                  </a:path>
                </a:pathLst>
              </a:custGeom>
              <a:ln w="270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3" name="object 24">
                <a:extLst>
                  <a:ext uri="{FF2B5EF4-FFF2-40B4-BE49-F238E27FC236}">
                    <a16:creationId xmlns:a16="http://schemas.microsoft.com/office/drawing/2014/main" id="{1F3906C5-4C16-49BE-967C-F3694C30E83D}"/>
                  </a:ext>
                </a:extLst>
              </p:cNvPr>
              <p:cNvSpPr/>
              <p:nvPr/>
            </p:nvSpPr>
            <p:spPr>
              <a:xfrm>
                <a:off x="4264703" y="1248689"/>
                <a:ext cx="1039494" cy="1071245"/>
              </a:xfrm>
              <a:custGeom>
                <a:avLst/>
                <a:gdLst/>
                <a:ahLst/>
                <a:cxnLst/>
                <a:rect l="l" t="t" r="r" b="b"/>
                <a:pathLst>
                  <a:path w="1039495" h="1071245">
                    <a:moveTo>
                      <a:pt x="632899" y="0"/>
                    </a:moveTo>
                    <a:lnTo>
                      <a:pt x="691681" y="16414"/>
                    </a:lnTo>
                    <a:lnTo>
                      <a:pt x="738233" y="55879"/>
                    </a:lnTo>
                    <a:lnTo>
                      <a:pt x="1023348" y="476821"/>
                    </a:lnTo>
                    <a:lnTo>
                      <a:pt x="1039035" y="532758"/>
                    </a:lnTo>
                    <a:lnTo>
                      <a:pt x="1035217" y="562592"/>
                    </a:lnTo>
                    <a:lnTo>
                      <a:pt x="737966" y="1014857"/>
                    </a:lnTo>
                    <a:lnTo>
                      <a:pt x="691605" y="1054444"/>
                    </a:lnTo>
                    <a:lnTo>
                      <a:pt x="632899" y="1070914"/>
                    </a:lnTo>
                    <a:lnTo>
                      <a:pt x="38958" y="1070914"/>
                    </a:lnTo>
                    <a:lnTo>
                      <a:pt x="15745" y="1066510"/>
                    </a:lnTo>
                    <a:lnTo>
                      <a:pt x="2436" y="1054517"/>
                    </a:lnTo>
                    <a:lnTo>
                      <a:pt x="0" y="1036769"/>
                    </a:lnTo>
                    <a:lnTo>
                      <a:pt x="9405" y="1015098"/>
                    </a:lnTo>
                    <a:lnTo>
                      <a:pt x="299308" y="588530"/>
                    </a:lnTo>
                    <a:lnTo>
                      <a:pt x="311025" y="562468"/>
                    </a:lnTo>
                    <a:lnTo>
                      <a:pt x="314881" y="532763"/>
                    </a:lnTo>
                    <a:lnTo>
                      <a:pt x="310884" y="503075"/>
                    </a:lnTo>
                    <a:lnTo>
                      <a:pt x="299041" y="477062"/>
                    </a:lnTo>
                    <a:lnTo>
                      <a:pt x="9672" y="55638"/>
                    </a:lnTo>
                    <a:lnTo>
                      <a:pt x="160" y="34032"/>
                    </a:lnTo>
                    <a:lnTo>
                      <a:pt x="2512" y="16341"/>
                    </a:lnTo>
                    <a:lnTo>
                      <a:pt x="15765" y="4389"/>
                    </a:lnTo>
                    <a:lnTo>
                      <a:pt x="38958" y="0"/>
                    </a:lnTo>
                    <a:lnTo>
                      <a:pt x="632899" y="0"/>
                    </a:lnTo>
                    <a:close/>
                  </a:path>
                </a:pathLst>
              </a:custGeom>
              <a:ln w="270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4" name="object 27">
                <a:extLst>
                  <a:ext uri="{FF2B5EF4-FFF2-40B4-BE49-F238E27FC236}">
                    <a16:creationId xmlns:a16="http://schemas.microsoft.com/office/drawing/2014/main" id="{B835C033-64A6-4D6E-BE2E-02106229F0D1}"/>
                  </a:ext>
                </a:extLst>
              </p:cNvPr>
              <p:cNvSpPr/>
              <p:nvPr/>
            </p:nvSpPr>
            <p:spPr>
              <a:xfrm>
                <a:off x="2074539" y="1248689"/>
                <a:ext cx="1039494" cy="1071245"/>
              </a:xfrm>
              <a:custGeom>
                <a:avLst/>
                <a:gdLst/>
                <a:ahLst/>
                <a:cxnLst/>
                <a:rect l="l" t="t" r="r" b="b"/>
                <a:pathLst>
                  <a:path w="1039494" h="1071245">
                    <a:moveTo>
                      <a:pt x="632910" y="0"/>
                    </a:moveTo>
                    <a:lnTo>
                      <a:pt x="691693" y="16414"/>
                    </a:lnTo>
                    <a:lnTo>
                      <a:pt x="738256" y="55879"/>
                    </a:lnTo>
                    <a:lnTo>
                      <a:pt x="1023346" y="476821"/>
                    </a:lnTo>
                    <a:lnTo>
                      <a:pt x="1039033" y="532758"/>
                    </a:lnTo>
                    <a:lnTo>
                      <a:pt x="1035215" y="562592"/>
                    </a:lnTo>
                    <a:lnTo>
                      <a:pt x="737977" y="1014857"/>
                    </a:lnTo>
                    <a:lnTo>
                      <a:pt x="691609" y="1054444"/>
                    </a:lnTo>
                    <a:lnTo>
                      <a:pt x="632897" y="1070914"/>
                    </a:lnTo>
                    <a:lnTo>
                      <a:pt x="38969" y="1070914"/>
                    </a:lnTo>
                    <a:lnTo>
                      <a:pt x="15754" y="1066510"/>
                    </a:lnTo>
                    <a:lnTo>
                      <a:pt x="2440" y="1054517"/>
                    </a:lnTo>
                    <a:lnTo>
                      <a:pt x="0" y="1036769"/>
                    </a:lnTo>
                    <a:lnTo>
                      <a:pt x="9403" y="1015098"/>
                    </a:lnTo>
                    <a:lnTo>
                      <a:pt x="299306" y="588530"/>
                    </a:lnTo>
                    <a:lnTo>
                      <a:pt x="311028" y="562468"/>
                    </a:lnTo>
                    <a:lnTo>
                      <a:pt x="314886" y="532763"/>
                    </a:lnTo>
                    <a:lnTo>
                      <a:pt x="310890" y="503075"/>
                    </a:lnTo>
                    <a:lnTo>
                      <a:pt x="299052" y="477062"/>
                    </a:lnTo>
                    <a:lnTo>
                      <a:pt x="9682" y="55638"/>
                    </a:lnTo>
                    <a:lnTo>
                      <a:pt x="171" y="34032"/>
                    </a:lnTo>
                    <a:lnTo>
                      <a:pt x="2523" y="16341"/>
                    </a:lnTo>
                    <a:lnTo>
                      <a:pt x="15776" y="4389"/>
                    </a:lnTo>
                    <a:lnTo>
                      <a:pt x="38969" y="0"/>
                    </a:lnTo>
                    <a:lnTo>
                      <a:pt x="632910" y="0"/>
                    </a:lnTo>
                    <a:close/>
                  </a:path>
                </a:pathLst>
              </a:custGeom>
              <a:ln w="270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  <p:grpSp>
          <p:nvGrpSpPr>
            <p:cNvPr id="60" name="Groupe 59">
              <a:extLst>
                <a:ext uri="{FF2B5EF4-FFF2-40B4-BE49-F238E27FC236}">
                  <a16:creationId xmlns:a16="http://schemas.microsoft.com/office/drawing/2014/main" id="{B9973125-778E-4B3C-877B-ED8DA2C8B30D}"/>
                </a:ext>
              </a:extLst>
            </p:cNvPr>
            <p:cNvGrpSpPr/>
            <p:nvPr/>
          </p:nvGrpSpPr>
          <p:grpSpPr>
            <a:xfrm>
              <a:off x="1868571" y="2302800"/>
              <a:ext cx="4366827" cy="900674"/>
              <a:chOff x="1905363" y="1449365"/>
              <a:chExt cx="4366827" cy="900674"/>
            </a:xfrm>
          </p:grpSpPr>
          <p:sp>
            <p:nvSpPr>
              <p:cNvPr id="61" name="object 10">
                <a:extLst>
                  <a:ext uri="{FF2B5EF4-FFF2-40B4-BE49-F238E27FC236}">
                    <a16:creationId xmlns:a16="http://schemas.microsoft.com/office/drawing/2014/main" id="{E61685DF-3755-419A-9766-DED348AD08F4}"/>
                  </a:ext>
                </a:extLst>
              </p:cNvPr>
              <p:cNvSpPr txBox="1"/>
              <p:nvPr/>
            </p:nvSpPr>
            <p:spPr>
              <a:xfrm rot="17416272">
                <a:off x="3006762" y="1869049"/>
                <a:ext cx="763708" cy="84253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>
                  <a:lnSpc>
                    <a:spcPts val="596"/>
                  </a:lnSpc>
                </a:pPr>
                <a:r>
                  <a:rPr lang="en-GB" sz="900" b="1" spc="-4" dirty="0">
                    <a:solidFill>
                      <a:srgbClr val="FFFFFF"/>
                    </a:solidFill>
                    <a:cs typeface="Tahoma"/>
                  </a:rPr>
                  <a:t>OPPORTUNITY</a:t>
                </a:r>
                <a:endParaRPr lang="en-GB" sz="900" dirty="0">
                  <a:cs typeface="Tahoma"/>
                </a:endParaRPr>
              </a:p>
            </p:txBody>
          </p:sp>
          <p:sp>
            <p:nvSpPr>
              <p:cNvPr id="62" name="object 15">
                <a:extLst>
                  <a:ext uri="{FF2B5EF4-FFF2-40B4-BE49-F238E27FC236}">
                    <a16:creationId xmlns:a16="http://schemas.microsoft.com/office/drawing/2014/main" id="{63C286C9-FD8A-4AA6-A477-8EFA66140675}"/>
                  </a:ext>
                </a:extLst>
              </p:cNvPr>
              <p:cNvSpPr txBox="1"/>
              <p:nvPr/>
            </p:nvSpPr>
            <p:spPr>
              <a:xfrm rot="17416272">
                <a:off x="5139903" y="1857575"/>
                <a:ext cx="900674" cy="84253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>
                  <a:lnSpc>
                    <a:spcPts val="596"/>
                  </a:lnSpc>
                </a:pPr>
                <a:r>
                  <a:rPr sz="900" b="1" spc="-56" dirty="0">
                    <a:solidFill>
                      <a:srgbClr val="FFFFFF"/>
                    </a:solidFill>
                    <a:cs typeface="Tahoma"/>
                  </a:rPr>
                  <a:t>BUSINES</a:t>
                </a:r>
                <a:r>
                  <a:rPr lang="fr-FR" sz="900" b="1" spc="-4" dirty="0">
                    <a:solidFill>
                      <a:srgbClr val="FFFFFF"/>
                    </a:solidFill>
                    <a:cs typeface="Tahoma"/>
                  </a:rPr>
                  <a:t>S </a:t>
                </a:r>
                <a:r>
                  <a:rPr lang="en-GB" sz="900" b="1" spc="-4" dirty="0">
                    <a:solidFill>
                      <a:srgbClr val="FFFFFF"/>
                    </a:solidFill>
                    <a:cs typeface="Tahoma"/>
                  </a:rPr>
                  <a:t>MODEL</a:t>
                </a:r>
                <a:endParaRPr lang="en-GB" sz="900" baseline="3472" dirty="0">
                  <a:cs typeface="Tahoma"/>
                </a:endParaRPr>
              </a:p>
            </p:txBody>
          </p:sp>
          <p:sp>
            <p:nvSpPr>
              <p:cNvPr id="63" name="object 18">
                <a:extLst>
                  <a:ext uri="{FF2B5EF4-FFF2-40B4-BE49-F238E27FC236}">
                    <a16:creationId xmlns:a16="http://schemas.microsoft.com/office/drawing/2014/main" id="{45336438-105E-4E17-B7B7-212B9EDE7945}"/>
                  </a:ext>
                </a:extLst>
              </p:cNvPr>
              <p:cNvSpPr txBox="1"/>
              <p:nvPr/>
            </p:nvSpPr>
            <p:spPr>
              <a:xfrm rot="17416272">
                <a:off x="6006104" y="2001151"/>
                <a:ext cx="447919" cy="84253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>
                  <a:lnSpc>
                    <a:spcPts val="596"/>
                  </a:lnSpc>
                </a:pPr>
                <a:r>
                  <a:rPr lang="fr-FR" sz="900" b="1" spc="-4" dirty="0">
                    <a:solidFill>
                      <a:srgbClr val="FFFFFF"/>
                    </a:solidFill>
                    <a:cs typeface="Tahoma"/>
                  </a:rPr>
                  <a:t>THE </a:t>
                </a:r>
                <a:r>
                  <a:rPr lang="en-GB" sz="900" b="1" spc="-4" dirty="0">
                    <a:solidFill>
                      <a:srgbClr val="FFFFFF"/>
                    </a:solidFill>
                    <a:cs typeface="Tahoma"/>
                  </a:rPr>
                  <a:t>ASK</a:t>
                </a:r>
                <a:endParaRPr lang="en-GB" sz="600" dirty="0">
                  <a:cs typeface="Tahoma"/>
                </a:endParaRPr>
              </a:p>
            </p:txBody>
          </p:sp>
          <p:sp>
            <p:nvSpPr>
              <p:cNvPr id="64" name="object 21">
                <a:extLst>
                  <a:ext uri="{FF2B5EF4-FFF2-40B4-BE49-F238E27FC236}">
                    <a16:creationId xmlns:a16="http://schemas.microsoft.com/office/drawing/2014/main" id="{2BB15A71-2C71-49EE-8074-A6E93635330B}"/>
                  </a:ext>
                </a:extLst>
              </p:cNvPr>
              <p:cNvSpPr txBox="1"/>
              <p:nvPr/>
            </p:nvSpPr>
            <p:spPr>
              <a:xfrm rot="17416272">
                <a:off x="1549102" y="1843104"/>
                <a:ext cx="796776" cy="84253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>
                  <a:lnSpc>
                    <a:spcPts val="596"/>
                  </a:lnSpc>
                </a:pPr>
                <a:r>
                  <a:rPr lang="en-GB" sz="900" b="1" spc="-8" dirty="0">
                    <a:solidFill>
                      <a:srgbClr val="FFFFFF"/>
                    </a:solidFill>
                    <a:cs typeface="Tahoma"/>
                  </a:rPr>
                  <a:t>INTRODUCTION</a:t>
                </a:r>
                <a:endParaRPr lang="en-GB" sz="900" dirty="0">
                  <a:cs typeface="Tahoma"/>
                </a:endParaRPr>
              </a:p>
            </p:txBody>
          </p:sp>
          <p:sp>
            <p:nvSpPr>
              <p:cNvPr id="65" name="object 22">
                <a:extLst>
                  <a:ext uri="{FF2B5EF4-FFF2-40B4-BE49-F238E27FC236}">
                    <a16:creationId xmlns:a16="http://schemas.microsoft.com/office/drawing/2014/main" id="{0630AC50-7CB1-47DD-8F35-09DFCE4F9CF2}"/>
                  </a:ext>
                </a:extLst>
              </p:cNvPr>
              <p:cNvSpPr txBox="1"/>
              <p:nvPr/>
            </p:nvSpPr>
            <p:spPr>
              <a:xfrm rot="17416272">
                <a:off x="3791617" y="1973373"/>
                <a:ext cx="551725" cy="84253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>
                  <a:lnSpc>
                    <a:spcPts val="596"/>
                  </a:lnSpc>
                </a:pPr>
                <a:r>
                  <a:rPr lang="en-GB" sz="900" b="1" spc="-8" dirty="0">
                    <a:solidFill>
                      <a:srgbClr val="FFFFFF"/>
                    </a:solidFill>
                    <a:cs typeface="Tahoma"/>
                  </a:rPr>
                  <a:t>SOLUTION</a:t>
                </a:r>
                <a:endParaRPr lang="en-GB" sz="600" dirty="0">
                  <a:cs typeface="Tahoma"/>
                </a:endParaRPr>
              </a:p>
            </p:txBody>
          </p:sp>
          <p:sp>
            <p:nvSpPr>
              <p:cNvPr id="66" name="object 25">
                <a:extLst>
                  <a:ext uri="{FF2B5EF4-FFF2-40B4-BE49-F238E27FC236}">
                    <a16:creationId xmlns:a16="http://schemas.microsoft.com/office/drawing/2014/main" id="{E6767DED-9DEB-4951-B720-69DE8A0ACDAB}"/>
                  </a:ext>
                </a:extLst>
              </p:cNvPr>
              <p:cNvSpPr txBox="1"/>
              <p:nvPr/>
            </p:nvSpPr>
            <p:spPr>
              <a:xfrm rot="17416272">
                <a:off x="4500167" y="1874835"/>
                <a:ext cx="749864" cy="84253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>
                  <a:lnSpc>
                    <a:spcPts val="596"/>
                  </a:lnSpc>
                </a:pPr>
                <a:r>
                  <a:rPr lang="en-GB" sz="900" b="1" spc="-8" dirty="0">
                    <a:solidFill>
                      <a:srgbClr val="FFFFFF"/>
                    </a:solidFill>
                    <a:cs typeface="Tahoma"/>
                  </a:rPr>
                  <a:t>COMPETITION</a:t>
                </a:r>
                <a:endParaRPr lang="en-GB" sz="900" dirty="0">
                  <a:cs typeface="Tahoma"/>
                </a:endParaRPr>
              </a:p>
            </p:txBody>
          </p:sp>
          <p:sp>
            <p:nvSpPr>
              <p:cNvPr id="67" name="object 28">
                <a:extLst>
                  <a:ext uri="{FF2B5EF4-FFF2-40B4-BE49-F238E27FC236}">
                    <a16:creationId xmlns:a16="http://schemas.microsoft.com/office/drawing/2014/main" id="{CFA170B3-589D-430A-9E69-F35B3040D4FF}"/>
                  </a:ext>
                </a:extLst>
              </p:cNvPr>
              <p:cNvSpPr txBox="1"/>
              <p:nvPr/>
            </p:nvSpPr>
            <p:spPr>
              <a:xfrm rot="17416272">
                <a:off x="2386689" y="2063609"/>
                <a:ext cx="302676" cy="84253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>
                  <a:lnSpc>
                    <a:spcPts val="596"/>
                  </a:lnSpc>
                </a:pPr>
                <a:r>
                  <a:rPr lang="en-GB" sz="900" b="1" spc="-8" dirty="0">
                    <a:solidFill>
                      <a:srgbClr val="FFFFFF"/>
                    </a:solidFill>
                    <a:cs typeface="Tahoma"/>
                  </a:rPr>
                  <a:t>TEAM</a:t>
                </a:r>
                <a:endParaRPr lang="en-GB" sz="900" dirty="0">
                  <a:cs typeface="Tahom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96933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006206-F8EB-4213-B3E4-BD68DCC9BCC1}"/>
              </a:ext>
            </a:extLst>
          </p:cNvPr>
          <p:cNvSpPr/>
          <p:nvPr/>
        </p:nvSpPr>
        <p:spPr>
          <a:xfrm>
            <a:off x="0" y="-8343"/>
            <a:ext cx="9144001" cy="686438"/>
          </a:xfrm>
          <a:prstGeom prst="rect">
            <a:avLst/>
          </a:prstGeom>
          <a:solidFill>
            <a:srgbClr val="2AAB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GB" sz="3000" b="1" dirty="0">
              <a:solidFill>
                <a:srgbClr val="00444F"/>
              </a:solidFill>
              <a:latin typeface="Karbon Semibold" panose="000007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A6CBF0-FE2B-43D8-B4E2-E3040A33F019}"/>
              </a:ext>
            </a:extLst>
          </p:cNvPr>
          <p:cNvSpPr/>
          <p:nvPr/>
        </p:nvSpPr>
        <p:spPr>
          <a:xfrm>
            <a:off x="-29" y="0"/>
            <a:ext cx="9144001" cy="756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2700" b="1" dirty="0">
                <a:solidFill>
                  <a:schemeClr val="bg1"/>
                </a:solidFill>
              </a:rPr>
              <a:t>Introduction / Team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57CB23-1D1F-414E-995F-B7ED52677E97}"/>
              </a:ext>
            </a:extLst>
          </p:cNvPr>
          <p:cNvSpPr/>
          <p:nvPr/>
        </p:nvSpPr>
        <p:spPr>
          <a:xfrm>
            <a:off x="180444" y="815041"/>
            <a:ext cx="8783054" cy="4270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26"/>
              </a:spcBef>
            </a:pPr>
            <a:r>
              <a:rPr lang="en-GB" b="1" u="sng" spc="-38" dirty="0">
                <a:solidFill>
                  <a:srgbClr val="00444F"/>
                </a:solidFill>
                <a:cs typeface="Calibri"/>
              </a:rPr>
              <a:t>INTRODUCTION</a:t>
            </a:r>
            <a:endParaRPr lang="en-GB" sz="1650" b="1" u="sng" spc="-38" dirty="0">
              <a:solidFill>
                <a:srgbClr val="00444F"/>
              </a:solidFill>
              <a:cs typeface="Calibri"/>
            </a:endParaRPr>
          </a:p>
          <a:p>
            <a:pPr algn="just">
              <a:spcBef>
                <a:spcPts val="26"/>
              </a:spcBef>
            </a:pPr>
            <a:endParaRPr lang="en-GB" sz="1050" b="1" spc="-38" dirty="0">
              <a:solidFill>
                <a:srgbClr val="E95436"/>
              </a:solidFill>
              <a:cs typeface="Calibri"/>
            </a:endParaRPr>
          </a:p>
          <a:p>
            <a:pPr algn="just">
              <a:spcBef>
                <a:spcPts val="26"/>
              </a:spcBef>
            </a:pPr>
            <a:r>
              <a:rPr lang="en-GB" sz="1650" b="1" spc="-38" dirty="0">
                <a:solidFill>
                  <a:srgbClr val="FFC000"/>
                </a:solidFill>
                <a:cs typeface="Calibri"/>
              </a:rPr>
              <a:t>Tell us: </a:t>
            </a:r>
            <a:r>
              <a:rPr lang="en-GB" sz="1650" b="1" spc="-19" dirty="0">
                <a:solidFill>
                  <a:srgbClr val="58595B"/>
                </a:solidFill>
                <a:cs typeface="Calibri"/>
              </a:rPr>
              <a:t>IN ONE SENTENCE </a:t>
            </a:r>
            <a:r>
              <a:rPr lang="en-GB" sz="1650" spc="-19" dirty="0">
                <a:solidFill>
                  <a:srgbClr val="58595B"/>
                </a:solidFill>
                <a:cs typeface="Calibri"/>
              </a:rPr>
              <a:t>define your company/business/project</a:t>
            </a:r>
          </a:p>
          <a:p>
            <a:pPr marL="335756" indent="-144066" algn="just">
              <a:spcBef>
                <a:spcPts val="26"/>
              </a:spcBef>
              <a:buFont typeface="Arial" panose="020B0604020202020204" pitchFamily="34" charset="0"/>
              <a:buChar char="•"/>
            </a:pPr>
            <a:r>
              <a:rPr lang="en-GB" sz="1650" spc="-19" dirty="0">
                <a:solidFill>
                  <a:srgbClr val="58595B"/>
                </a:solidFill>
                <a:cs typeface="Calibri"/>
              </a:rPr>
              <a:t>Concisely state your core value proposition, including targeted market</a:t>
            </a:r>
          </a:p>
          <a:p>
            <a:pPr marL="335756" indent="-144066" algn="just">
              <a:spcBef>
                <a:spcPts val="26"/>
              </a:spcBef>
              <a:buFont typeface="Arial" panose="020B0604020202020204" pitchFamily="34" charset="0"/>
              <a:buChar char="•"/>
            </a:pPr>
            <a:r>
              <a:rPr lang="en-GB" sz="1650" spc="-19" dirty="0">
                <a:solidFill>
                  <a:srgbClr val="58595B"/>
                </a:solidFill>
                <a:cs typeface="Calibri"/>
              </a:rPr>
              <a:t>Tell which unique benefit you will provide to which customers</a:t>
            </a:r>
          </a:p>
          <a:p>
            <a:pPr marL="335756" indent="-144066" algn="just">
              <a:spcBef>
                <a:spcPts val="26"/>
              </a:spcBef>
              <a:buFont typeface="Arial" panose="020B0604020202020204" pitchFamily="34" charset="0"/>
              <a:buChar char="•"/>
            </a:pPr>
            <a:r>
              <a:rPr lang="en-GB" sz="1650" spc="-19" dirty="0">
                <a:solidFill>
                  <a:srgbClr val="58595B"/>
                </a:solidFill>
                <a:cs typeface="Calibri"/>
              </a:rPr>
              <a:t>What need will you address?</a:t>
            </a:r>
            <a:endParaRPr lang="en-GB" sz="1650" spc="-26" dirty="0">
              <a:solidFill>
                <a:srgbClr val="58595B"/>
              </a:solidFill>
              <a:cs typeface="Calibri"/>
            </a:endParaRPr>
          </a:p>
          <a:p>
            <a:pPr algn="just">
              <a:spcBef>
                <a:spcPts val="26"/>
              </a:spcBef>
            </a:pPr>
            <a:endParaRPr lang="en-GB" sz="1050" dirty="0">
              <a:cs typeface="Times New Roman"/>
            </a:endParaRPr>
          </a:p>
          <a:p>
            <a:pPr algn="just">
              <a:spcBef>
                <a:spcPts val="26"/>
              </a:spcBef>
            </a:pPr>
            <a:r>
              <a:rPr lang="en-GB" sz="1650" b="1" spc="-38" dirty="0">
                <a:solidFill>
                  <a:srgbClr val="FFC000"/>
                </a:solidFill>
                <a:cs typeface="Calibri"/>
              </a:rPr>
              <a:t>Key objective:</a:t>
            </a:r>
          </a:p>
          <a:p>
            <a:pPr algn="just">
              <a:spcBef>
                <a:spcPts val="26"/>
              </a:spcBef>
            </a:pPr>
            <a:r>
              <a:rPr lang="en-GB" sz="1650" spc="-19" dirty="0">
                <a:solidFill>
                  <a:srgbClr val="58595B"/>
                </a:solidFill>
                <a:cs typeface="Calibri"/>
              </a:rPr>
              <a:t>Everyone should know the basic idea and value proposition of the company</a:t>
            </a:r>
          </a:p>
          <a:p>
            <a:pPr algn="just">
              <a:spcBef>
                <a:spcPts val="26"/>
              </a:spcBef>
            </a:pPr>
            <a:endParaRPr lang="en-GB" sz="1200" spc="-19" dirty="0">
              <a:solidFill>
                <a:srgbClr val="58595B"/>
              </a:solidFill>
              <a:cs typeface="Calibri"/>
            </a:endParaRPr>
          </a:p>
          <a:p>
            <a:pPr algn="just">
              <a:spcBef>
                <a:spcPts val="26"/>
              </a:spcBef>
            </a:pPr>
            <a:r>
              <a:rPr lang="en-US" b="1" u="sng" spc="-38" dirty="0">
                <a:solidFill>
                  <a:srgbClr val="00444F"/>
                </a:solidFill>
                <a:cs typeface="Calibri"/>
              </a:rPr>
              <a:t>TEAM</a:t>
            </a:r>
          </a:p>
          <a:p>
            <a:pPr algn="just">
              <a:spcBef>
                <a:spcPts val="26"/>
              </a:spcBef>
            </a:pPr>
            <a:endParaRPr lang="en-US" sz="1050" b="1" spc="-38" dirty="0">
              <a:solidFill>
                <a:srgbClr val="E95436"/>
              </a:solidFill>
              <a:cs typeface="Calibri"/>
            </a:endParaRPr>
          </a:p>
          <a:p>
            <a:pPr algn="just">
              <a:spcBef>
                <a:spcPts val="26"/>
              </a:spcBef>
            </a:pPr>
            <a:r>
              <a:rPr lang="en-US" sz="1650" b="1" spc="-38" dirty="0">
                <a:solidFill>
                  <a:srgbClr val="FFC000"/>
                </a:solidFill>
                <a:cs typeface="Calibri"/>
              </a:rPr>
              <a:t>Tell us: </a:t>
            </a:r>
            <a:r>
              <a:rPr lang="en-US" sz="1650" b="1" spc="-19" dirty="0">
                <a:solidFill>
                  <a:srgbClr val="58595B"/>
                </a:solidFill>
                <a:cs typeface="Calibri"/>
              </a:rPr>
              <a:t>Management</a:t>
            </a:r>
            <a:r>
              <a:rPr lang="en-US" sz="1650" spc="-19" dirty="0">
                <a:solidFill>
                  <a:srgbClr val="58595B"/>
                </a:solidFill>
                <a:cs typeface="Calibri"/>
              </a:rPr>
              <a:t> – crisp and relevant experience/competencies on key players:</a:t>
            </a:r>
          </a:p>
          <a:p>
            <a:pPr algn="just">
              <a:spcBef>
                <a:spcPts val="26"/>
              </a:spcBef>
            </a:pPr>
            <a:r>
              <a:rPr lang="en-US" sz="1650" spc="-19" dirty="0">
                <a:solidFill>
                  <a:srgbClr val="58595B"/>
                </a:solidFill>
                <a:cs typeface="Calibri"/>
              </a:rPr>
              <a:t>Board of directors / Key future hires / Panel of advisors (if applicable)</a:t>
            </a:r>
          </a:p>
          <a:p>
            <a:pPr algn="just">
              <a:spcBef>
                <a:spcPts val="26"/>
              </a:spcBef>
            </a:pPr>
            <a:endParaRPr lang="en-US" sz="1050" dirty="0">
              <a:cs typeface="Times New Roman"/>
            </a:endParaRPr>
          </a:p>
          <a:p>
            <a:pPr algn="just">
              <a:spcBef>
                <a:spcPts val="26"/>
              </a:spcBef>
            </a:pPr>
            <a:r>
              <a:rPr lang="en-US" sz="1650" b="1" spc="-38" dirty="0">
                <a:solidFill>
                  <a:srgbClr val="FFC000"/>
                </a:solidFill>
                <a:cs typeface="Calibri"/>
              </a:rPr>
              <a:t>Key objective:</a:t>
            </a:r>
          </a:p>
          <a:p>
            <a:pPr algn="just">
              <a:spcBef>
                <a:spcPts val="26"/>
              </a:spcBef>
            </a:pPr>
            <a:r>
              <a:rPr lang="en-GB" sz="1650" spc="-19" dirty="0">
                <a:solidFill>
                  <a:srgbClr val="58595B"/>
                </a:solidFill>
                <a:cs typeface="Calibri"/>
              </a:rPr>
              <a:t>Show the audience that there is a core group </a:t>
            </a:r>
            <a:r>
              <a:rPr lang="en-US" sz="1650" spc="-19" dirty="0">
                <a:solidFill>
                  <a:srgbClr val="58595B"/>
                </a:solidFill>
                <a:cs typeface="Calibri"/>
              </a:rPr>
              <a:t>that believes in the company and can execute the next milestones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D244726-664C-49F1-B4EA-EFB1A8D67AA0}"/>
              </a:ext>
            </a:extLst>
          </p:cNvPr>
          <p:cNvSpPr txBox="1"/>
          <p:nvPr/>
        </p:nvSpPr>
        <p:spPr>
          <a:xfrm>
            <a:off x="6845179" y="803499"/>
            <a:ext cx="209834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b="1" spc="-38" dirty="0">
                <a:solidFill>
                  <a:srgbClr val="00444F"/>
                </a:solidFill>
                <a:highlight>
                  <a:srgbClr val="F3C700"/>
                </a:highlight>
                <a:cs typeface="Calibri"/>
              </a:rPr>
              <a:t>1 slide =&gt; 1 min</a:t>
            </a:r>
          </a:p>
        </p:txBody>
      </p:sp>
    </p:spTree>
    <p:extLst>
      <p:ext uri="{BB962C8B-B14F-4D97-AF65-F5344CB8AC3E}">
        <p14:creationId xmlns:p14="http://schemas.microsoft.com/office/powerpoint/2010/main" val="2682276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006206-F8EB-4213-B3E4-BD68DCC9BCC1}"/>
              </a:ext>
            </a:extLst>
          </p:cNvPr>
          <p:cNvSpPr/>
          <p:nvPr/>
        </p:nvSpPr>
        <p:spPr>
          <a:xfrm>
            <a:off x="0" y="-8343"/>
            <a:ext cx="9144001" cy="686438"/>
          </a:xfrm>
          <a:prstGeom prst="rect">
            <a:avLst/>
          </a:prstGeom>
          <a:solidFill>
            <a:srgbClr val="2AAB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GB" sz="3000" b="1" dirty="0">
              <a:solidFill>
                <a:srgbClr val="00444F"/>
              </a:solidFill>
              <a:latin typeface="Karbon Semibold" panose="000007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A6CBF0-FE2B-43D8-B4E2-E3040A33F019}"/>
              </a:ext>
            </a:extLst>
          </p:cNvPr>
          <p:cNvSpPr/>
          <p:nvPr/>
        </p:nvSpPr>
        <p:spPr>
          <a:xfrm>
            <a:off x="-29" y="0"/>
            <a:ext cx="9144001" cy="756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2700" b="1" dirty="0">
                <a:solidFill>
                  <a:schemeClr val="bg1"/>
                </a:solidFill>
              </a:rPr>
              <a:t>Opportunity / Market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57CB23-1D1F-414E-995F-B7ED52677E97}"/>
              </a:ext>
            </a:extLst>
          </p:cNvPr>
          <p:cNvSpPr/>
          <p:nvPr/>
        </p:nvSpPr>
        <p:spPr>
          <a:xfrm>
            <a:off x="666101" y="802626"/>
            <a:ext cx="7675181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26"/>
              </a:spcBef>
            </a:pPr>
            <a:r>
              <a:rPr lang="en-GB" sz="1650" b="1" spc="-38" dirty="0">
                <a:solidFill>
                  <a:srgbClr val="FFC000"/>
                </a:solidFill>
                <a:cs typeface="Calibri"/>
              </a:rPr>
              <a:t>Tell us:</a:t>
            </a:r>
          </a:p>
          <a:p>
            <a:pPr marL="335756" lvl="1" indent="-144066" algn="just">
              <a:spcBef>
                <a:spcPts val="26"/>
              </a:spcBef>
              <a:buFont typeface="Arial" panose="020B0604020202020204" pitchFamily="34" charset="0"/>
              <a:buChar char="•"/>
            </a:pPr>
            <a:r>
              <a:rPr lang="en-GB" sz="1650" spc="-19" dirty="0">
                <a:solidFill>
                  <a:srgbClr val="58595B"/>
                </a:solidFill>
                <a:cs typeface="Calibri"/>
              </a:rPr>
              <a:t>Problem statement:</a:t>
            </a:r>
          </a:p>
          <a:p>
            <a:pPr marL="748903" lvl="2" indent="-214313" algn="just">
              <a:spcBef>
                <a:spcPts val="26"/>
              </a:spcBef>
              <a:buFont typeface="Courier New" panose="02070309020205020404" pitchFamily="49" charset="0"/>
              <a:buChar char="o"/>
            </a:pPr>
            <a:r>
              <a:rPr lang="en-GB" sz="1650" spc="-19" dirty="0">
                <a:solidFill>
                  <a:srgbClr val="58595B"/>
                </a:solidFill>
                <a:cs typeface="Calibri"/>
              </a:rPr>
              <a:t>To which unmet needs does your project answer</a:t>
            </a:r>
          </a:p>
          <a:p>
            <a:pPr marL="748903" lvl="2" indent="-214313" algn="just">
              <a:spcBef>
                <a:spcPts val="26"/>
              </a:spcBef>
              <a:buFont typeface="Courier New" panose="02070309020205020404" pitchFamily="49" charset="0"/>
              <a:buChar char="o"/>
            </a:pPr>
            <a:r>
              <a:rPr lang="en-GB" sz="1650" spc="-19" dirty="0">
                <a:solidFill>
                  <a:srgbClr val="58595B"/>
                </a:solidFill>
                <a:cs typeface="Calibri"/>
              </a:rPr>
              <a:t>Explain why does the problem persist</a:t>
            </a:r>
            <a:endParaRPr lang="en-GB" sz="1500" dirty="0">
              <a:cs typeface="Times New Roman"/>
            </a:endParaRPr>
          </a:p>
          <a:p>
            <a:pPr algn="just">
              <a:spcBef>
                <a:spcPts val="26"/>
              </a:spcBef>
            </a:pPr>
            <a:endParaRPr lang="en-GB" sz="1200" spc="-19" dirty="0">
              <a:solidFill>
                <a:srgbClr val="58595B"/>
              </a:solidFill>
              <a:cs typeface="Calibri"/>
            </a:endParaRPr>
          </a:p>
          <a:p>
            <a:pPr algn="just">
              <a:spcBef>
                <a:spcPts val="26"/>
              </a:spcBef>
            </a:pPr>
            <a:endParaRPr lang="en-GB" sz="1200" spc="-19" dirty="0">
              <a:solidFill>
                <a:srgbClr val="58595B"/>
              </a:solidFill>
              <a:cs typeface="Calibri"/>
            </a:endParaRPr>
          </a:p>
          <a:p>
            <a:pPr algn="just">
              <a:spcBef>
                <a:spcPts val="26"/>
              </a:spcBef>
            </a:pPr>
            <a:endParaRPr lang="en-GB" sz="1200" spc="-19" dirty="0">
              <a:solidFill>
                <a:srgbClr val="58595B"/>
              </a:solidFill>
              <a:cs typeface="Calibri"/>
            </a:endParaRPr>
          </a:p>
          <a:p>
            <a:pPr algn="just">
              <a:spcBef>
                <a:spcPts val="26"/>
              </a:spcBef>
            </a:pPr>
            <a:endParaRPr lang="en-GB" sz="1200" spc="-19" dirty="0">
              <a:solidFill>
                <a:srgbClr val="58595B"/>
              </a:solidFill>
              <a:cs typeface="Calibri"/>
            </a:endParaRPr>
          </a:p>
          <a:p>
            <a:pPr marL="335756" indent="-133350" algn="just">
              <a:spcBef>
                <a:spcPts val="26"/>
              </a:spcBef>
              <a:buFont typeface="Arial" panose="020B0604020202020204" pitchFamily="34" charset="0"/>
              <a:buChar char="•"/>
            </a:pPr>
            <a:r>
              <a:rPr lang="en-GB" sz="1650" spc="-19" dirty="0">
                <a:solidFill>
                  <a:srgbClr val="58595B"/>
                </a:solidFill>
                <a:cs typeface="Calibri"/>
              </a:rPr>
              <a:t>Market:</a:t>
            </a:r>
          </a:p>
          <a:p>
            <a:pPr marL="759619" lvl="1" indent="-214313" algn="just">
              <a:spcBef>
                <a:spcPts val="26"/>
              </a:spcBef>
              <a:buFont typeface="Courier New" panose="02070309020205020404" pitchFamily="49" charset="0"/>
              <a:buChar char="o"/>
            </a:pPr>
            <a:r>
              <a:rPr lang="en-GB" sz="1650" spc="-19" dirty="0">
                <a:solidFill>
                  <a:srgbClr val="58595B"/>
                </a:solidFill>
                <a:cs typeface="Calibri"/>
              </a:rPr>
              <a:t>Identify the market size</a:t>
            </a:r>
          </a:p>
          <a:p>
            <a:pPr marL="759619" lvl="1" indent="-214313" algn="just">
              <a:spcBef>
                <a:spcPts val="26"/>
              </a:spcBef>
              <a:buFont typeface="Courier New" panose="02070309020205020404" pitchFamily="49" charset="0"/>
              <a:buChar char="o"/>
            </a:pPr>
            <a:r>
              <a:rPr lang="en-GB" sz="1650" spc="-19" dirty="0">
                <a:solidFill>
                  <a:srgbClr val="58595B"/>
                </a:solidFill>
                <a:cs typeface="Calibri"/>
              </a:rPr>
              <a:t>How does the market change/grow over time?</a:t>
            </a:r>
          </a:p>
          <a:p>
            <a:pPr marL="545306" lvl="1" algn="just">
              <a:spcBef>
                <a:spcPts val="26"/>
              </a:spcBef>
            </a:pPr>
            <a:endParaRPr lang="en-GB" sz="1200" b="1" spc="-38" dirty="0">
              <a:solidFill>
                <a:srgbClr val="E95436"/>
              </a:solidFill>
              <a:cs typeface="Calibri"/>
            </a:endParaRPr>
          </a:p>
          <a:p>
            <a:pPr marL="545306" lvl="1" algn="just">
              <a:spcBef>
                <a:spcPts val="26"/>
              </a:spcBef>
            </a:pPr>
            <a:endParaRPr lang="en-GB" sz="1200" b="1" spc="-38" dirty="0">
              <a:solidFill>
                <a:srgbClr val="E95436"/>
              </a:solidFill>
              <a:cs typeface="Calibri"/>
            </a:endParaRPr>
          </a:p>
          <a:p>
            <a:pPr marL="545306" lvl="1" algn="just">
              <a:spcBef>
                <a:spcPts val="26"/>
              </a:spcBef>
            </a:pPr>
            <a:endParaRPr lang="en-GB" sz="1200" b="1" spc="-38" dirty="0">
              <a:solidFill>
                <a:srgbClr val="E95436"/>
              </a:solidFill>
              <a:cs typeface="Calibri"/>
            </a:endParaRPr>
          </a:p>
          <a:p>
            <a:pPr marL="545306" lvl="1" algn="just">
              <a:spcBef>
                <a:spcPts val="26"/>
              </a:spcBef>
            </a:pPr>
            <a:endParaRPr lang="en-GB" sz="1200" b="1" spc="-38" dirty="0">
              <a:solidFill>
                <a:srgbClr val="E95436"/>
              </a:solidFill>
              <a:cs typeface="Calibri"/>
            </a:endParaRPr>
          </a:p>
          <a:p>
            <a:pPr marL="545306" lvl="1" algn="just">
              <a:spcBef>
                <a:spcPts val="26"/>
              </a:spcBef>
            </a:pPr>
            <a:endParaRPr lang="en-GB" sz="1200" b="1" spc="-38" dirty="0">
              <a:solidFill>
                <a:srgbClr val="E95436"/>
              </a:solidFill>
              <a:cs typeface="Calibri"/>
            </a:endParaRPr>
          </a:p>
          <a:p>
            <a:pPr algn="just">
              <a:spcBef>
                <a:spcPts val="26"/>
              </a:spcBef>
            </a:pPr>
            <a:r>
              <a:rPr lang="en-GB" sz="1650" b="1" spc="-38" dirty="0">
                <a:solidFill>
                  <a:srgbClr val="FFC000"/>
                </a:solidFill>
                <a:cs typeface="Calibri"/>
              </a:rPr>
              <a:t>Key objective:</a:t>
            </a:r>
          </a:p>
          <a:p>
            <a:pPr algn="just">
              <a:spcBef>
                <a:spcPts val="26"/>
              </a:spcBef>
            </a:pPr>
            <a:r>
              <a:rPr lang="en-US" sz="1650" spc="-19" dirty="0">
                <a:solidFill>
                  <a:srgbClr val="58595B"/>
                </a:solidFill>
                <a:cs typeface="Calibri"/>
              </a:rPr>
              <a:t>Establish the need of your company’s solution and convince the audience that solving the problem is important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D244726-664C-49F1-B4EA-EFB1A8D67AA0}"/>
              </a:ext>
            </a:extLst>
          </p:cNvPr>
          <p:cNvSpPr txBox="1"/>
          <p:nvPr/>
        </p:nvSpPr>
        <p:spPr>
          <a:xfrm>
            <a:off x="6845179" y="803499"/>
            <a:ext cx="209834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b="1" spc="-38" dirty="0">
                <a:solidFill>
                  <a:srgbClr val="00444F"/>
                </a:solidFill>
                <a:highlight>
                  <a:srgbClr val="F3C700"/>
                </a:highlight>
                <a:cs typeface="Calibri"/>
              </a:rPr>
              <a:t>1 slide =&gt; 1 min</a:t>
            </a:r>
          </a:p>
        </p:txBody>
      </p:sp>
      <p:sp>
        <p:nvSpPr>
          <p:cNvPr id="6" name="object 18">
            <a:extLst>
              <a:ext uri="{FF2B5EF4-FFF2-40B4-BE49-F238E27FC236}">
                <a16:creationId xmlns:a16="http://schemas.microsoft.com/office/drawing/2014/main" id="{9E3C4A72-2980-4F9C-9648-248B57E7D84C}"/>
              </a:ext>
            </a:extLst>
          </p:cNvPr>
          <p:cNvSpPr/>
          <p:nvPr/>
        </p:nvSpPr>
        <p:spPr>
          <a:xfrm>
            <a:off x="2020814" y="2089018"/>
            <a:ext cx="517548" cy="4509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en-GB" sz="1350" dirty="0"/>
          </a:p>
        </p:txBody>
      </p:sp>
      <p:sp>
        <p:nvSpPr>
          <p:cNvPr id="8" name="object 22">
            <a:extLst>
              <a:ext uri="{FF2B5EF4-FFF2-40B4-BE49-F238E27FC236}">
                <a16:creationId xmlns:a16="http://schemas.microsoft.com/office/drawing/2014/main" id="{5365DC4A-61C9-427C-B86B-C225B76D3C52}"/>
              </a:ext>
            </a:extLst>
          </p:cNvPr>
          <p:cNvSpPr txBox="1"/>
          <p:nvPr/>
        </p:nvSpPr>
        <p:spPr>
          <a:xfrm>
            <a:off x="2729233" y="2160598"/>
            <a:ext cx="1429703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>
              <a:lnSpc>
                <a:spcPts val="1200"/>
              </a:lnSpc>
            </a:pPr>
            <a:r>
              <a:rPr lang="en-GB" sz="1050" spc="64" dirty="0">
                <a:solidFill>
                  <a:srgbClr val="2AABC9"/>
                </a:solidFill>
                <a:cs typeface="Times New Roman"/>
              </a:rPr>
              <a:t>Describe </a:t>
            </a:r>
            <a:r>
              <a:rPr lang="en-GB" sz="1050" spc="98" dirty="0">
                <a:solidFill>
                  <a:srgbClr val="2AABC9"/>
                </a:solidFill>
                <a:cs typeface="Times New Roman"/>
              </a:rPr>
              <a:t>the </a:t>
            </a:r>
            <a:r>
              <a:rPr lang="en-GB" sz="1050" spc="-23" dirty="0">
                <a:solidFill>
                  <a:srgbClr val="2AABC9"/>
                </a:solidFill>
                <a:cs typeface="Times New Roman"/>
              </a:rPr>
              <a:t>problem,  </a:t>
            </a:r>
            <a:r>
              <a:rPr lang="en-GB" sz="1050" spc="4" dirty="0">
                <a:solidFill>
                  <a:srgbClr val="2AABC9"/>
                </a:solidFill>
                <a:cs typeface="Times New Roman"/>
              </a:rPr>
              <a:t>convey  </a:t>
            </a:r>
            <a:r>
              <a:rPr lang="en-GB" sz="1050" spc="98" dirty="0">
                <a:solidFill>
                  <a:srgbClr val="2AABC9"/>
                </a:solidFill>
                <a:cs typeface="Times New Roman"/>
              </a:rPr>
              <a:t>the</a:t>
            </a:r>
            <a:r>
              <a:rPr lang="en-GB" sz="1050" spc="143" dirty="0">
                <a:solidFill>
                  <a:srgbClr val="2AABC9"/>
                </a:solidFill>
                <a:cs typeface="Times New Roman"/>
              </a:rPr>
              <a:t> </a:t>
            </a:r>
            <a:r>
              <a:rPr lang="en-GB" sz="1050" spc="-4" dirty="0">
                <a:solidFill>
                  <a:srgbClr val="2AABC9"/>
                </a:solidFill>
                <a:cs typeface="Times New Roman"/>
              </a:rPr>
              <a:t>pain</a:t>
            </a:r>
            <a:endParaRPr lang="en-GB" sz="1050" dirty="0">
              <a:solidFill>
                <a:srgbClr val="2AABC9"/>
              </a:solidFill>
              <a:cs typeface="Times New Roman"/>
            </a:endParaRPr>
          </a:p>
        </p:txBody>
      </p:sp>
      <p:sp>
        <p:nvSpPr>
          <p:cNvPr id="11" name="object 23">
            <a:extLst>
              <a:ext uri="{FF2B5EF4-FFF2-40B4-BE49-F238E27FC236}">
                <a16:creationId xmlns:a16="http://schemas.microsoft.com/office/drawing/2014/main" id="{DD82950D-3FA0-4108-AAA2-20727AE2775E}"/>
              </a:ext>
            </a:extLst>
          </p:cNvPr>
          <p:cNvSpPr/>
          <p:nvPr/>
        </p:nvSpPr>
        <p:spPr>
          <a:xfrm>
            <a:off x="2018433" y="3554327"/>
            <a:ext cx="515423" cy="3401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en-GB" sz="1350" dirty="0"/>
          </a:p>
        </p:txBody>
      </p:sp>
      <p:sp>
        <p:nvSpPr>
          <p:cNvPr id="12" name="object 24">
            <a:extLst>
              <a:ext uri="{FF2B5EF4-FFF2-40B4-BE49-F238E27FC236}">
                <a16:creationId xmlns:a16="http://schemas.microsoft.com/office/drawing/2014/main" id="{B4BC62DB-BAA4-41F9-8F2A-B4DB2654D984}"/>
              </a:ext>
            </a:extLst>
          </p:cNvPr>
          <p:cNvSpPr txBox="1"/>
          <p:nvPr/>
        </p:nvSpPr>
        <p:spPr>
          <a:xfrm>
            <a:off x="2729233" y="3578498"/>
            <a:ext cx="1427321" cy="326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>
              <a:lnSpc>
                <a:spcPct val="102600"/>
              </a:lnSpc>
            </a:pPr>
            <a:r>
              <a:rPr lang="en-GB" sz="1050" spc="64" dirty="0">
                <a:solidFill>
                  <a:srgbClr val="2AABC9"/>
                </a:solidFill>
                <a:cs typeface="Times New Roman"/>
              </a:rPr>
              <a:t>Show </a:t>
            </a:r>
            <a:r>
              <a:rPr lang="en-GB" sz="1050" spc="-38" dirty="0">
                <a:solidFill>
                  <a:srgbClr val="2AABC9"/>
                </a:solidFill>
                <a:cs typeface="Times New Roman"/>
              </a:rPr>
              <a:t>how </a:t>
            </a:r>
            <a:r>
              <a:rPr lang="en-GB" sz="1050" spc="56" dirty="0">
                <a:solidFill>
                  <a:srgbClr val="2AABC9"/>
                </a:solidFill>
                <a:cs typeface="Times New Roman"/>
              </a:rPr>
              <a:t>there </a:t>
            </a:r>
            <a:r>
              <a:rPr lang="en-GB" sz="1050" spc="68" dirty="0">
                <a:solidFill>
                  <a:srgbClr val="2AABC9"/>
                </a:solidFill>
                <a:cs typeface="Times New Roman"/>
              </a:rPr>
              <a:t>is </a:t>
            </a:r>
            <a:r>
              <a:rPr lang="en-GB" sz="1050" spc="98" dirty="0">
                <a:solidFill>
                  <a:srgbClr val="2AABC9"/>
                </a:solidFill>
                <a:cs typeface="Times New Roman"/>
              </a:rPr>
              <a:t>a </a:t>
            </a:r>
            <a:r>
              <a:rPr lang="en-GB" sz="1050" spc="-11" dirty="0">
                <a:solidFill>
                  <a:srgbClr val="2AABC9"/>
                </a:solidFill>
                <a:cs typeface="Times New Roman"/>
              </a:rPr>
              <a:t>big  </a:t>
            </a:r>
            <a:r>
              <a:rPr lang="en-GB" sz="1050" spc="68" dirty="0">
                <a:solidFill>
                  <a:srgbClr val="2AABC9"/>
                </a:solidFill>
                <a:cs typeface="Times New Roman"/>
              </a:rPr>
              <a:t>market </a:t>
            </a:r>
            <a:r>
              <a:rPr lang="en-GB" sz="1050" spc="45" dirty="0">
                <a:solidFill>
                  <a:srgbClr val="2AABC9"/>
                </a:solidFill>
                <a:cs typeface="Times New Roman"/>
              </a:rPr>
              <a:t>for </a:t>
            </a:r>
            <a:r>
              <a:rPr lang="en-GB" sz="1050" spc="-26" dirty="0">
                <a:solidFill>
                  <a:srgbClr val="2AABC9"/>
                </a:solidFill>
                <a:cs typeface="Times New Roman"/>
              </a:rPr>
              <a:t>your</a:t>
            </a:r>
            <a:r>
              <a:rPr lang="en-GB" sz="1050" spc="188" dirty="0">
                <a:solidFill>
                  <a:srgbClr val="2AABC9"/>
                </a:solidFill>
                <a:cs typeface="Times New Roman"/>
              </a:rPr>
              <a:t> </a:t>
            </a:r>
            <a:r>
              <a:rPr lang="en-GB" sz="1050" spc="-4" dirty="0">
                <a:solidFill>
                  <a:srgbClr val="2AABC9"/>
                </a:solidFill>
                <a:cs typeface="Times New Roman"/>
              </a:rPr>
              <a:t>solution</a:t>
            </a:r>
            <a:endParaRPr lang="en-GB" sz="1050" dirty="0">
              <a:solidFill>
                <a:srgbClr val="2AABC9"/>
              </a:solidFill>
              <a:cs typeface="Times New Roman"/>
            </a:endParaRPr>
          </a:p>
        </p:txBody>
      </p:sp>
      <p:sp>
        <p:nvSpPr>
          <p:cNvPr id="17" name="object 183">
            <a:extLst>
              <a:ext uri="{FF2B5EF4-FFF2-40B4-BE49-F238E27FC236}">
                <a16:creationId xmlns:a16="http://schemas.microsoft.com/office/drawing/2014/main" id="{BFB67E26-973E-424C-9899-6175C93FB13E}"/>
              </a:ext>
            </a:extLst>
          </p:cNvPr>
          <p:cNvSpPr/>
          <p:nvPr/>
        </p:nvSpPr>
        <p:spPr>
          <a:xfrm>
            <a:off x="6911199" y="1977206"/>
            <a:ext cx="1805129" cy="1189089"/>
          </a:xfrm>
          <a:prstGeom prst="rect">
            <a:avLst/>
          </a:pr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lang="en-GB" dirty="0"/>
          </a:p>
        </p:txBody>
      </p:sp>
      <p:sp>
        <p:nvSpPr>
          <p:cNvPr id="18" name="object 185">
            <a:extLst>
              <a:ext uri="{FF2B5EF4-FFF2-40B4-BE49-F238E27FC236}">
                <a16:creationId xmlns:a16="http://schemas.microsoft.com/office/drawing/2014/main" id="{19A71063-1A04-492D-BC97-BAFB21B6795B}"/>
              </a:ext>
            </a:extLst>
          </p:cNvPr>
          <p:cNvSpPr txBox="1"/>
          <p:nvPr/>
        </p:nvSpPr>
        <p:spPr>
          <a:xfrm>
            <a:off x="7581492" y="2159285"/>
            <a:ext cx="1014578" cy="474489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0" rIns="0" bIns="0" rtlCol="0">
            <a:spAutoFit/>
          </a:bodyPr>
          <a:lstStyle/>
          <a:p>
            <a:pPr marL="41433" indent="-32385"/>
            <a:r>
              <a:rPr lang="en-GB" sz="1050" spc="-68" dirty="0">
                <a:solidFill>
                  <a:srgbClr val="24435D"/>
                </a:solidFill>
                <a:cs typeface="Trebuchet MS"/>
              </a:rPr>
              <a:t>(Clear)</a:t>
            </a:r>
            <a:r>
              <a:rPr lang="en-GB" sz="1050" spc="-79" dirty="0">
                <a:solidFill>
                  <a:srgbClr val="24435D"/>
                </a:solidFill>
                <a:cs typeface="Trebuchet MS"/>
              </a:rPr>
              <a:t> </a:t>
            </a:r>
            <a:r>
              <a:rPr lang="en-GB" sz="1500" b="1" spc="-41" dirty="0">
                <a:solidFill>
                  <a:srgbClr val="24435D"/>
                </a:solidFill>
                <a:cs typeface="Calibri"/>
              </a:rPr>
              <a:t>Problem</a:t>
            </a:r>
            <a:endParaRPr lang="en-GB" sz="1500" dirty="0">
              <a:solidFill>
                <a:srgbClr val="24435D"/>
              </a:solidFill>
              <a:cs typeface="Calibri"/>
            </a:endParaRPr>
          </a:p>
          <a:p>
            <a:pPr marL="41433">
              <a:spcBef>
                <a:spcPts val="120"/>
              </a:spcBef>
            </a:pPr>
            <a:r>
              <a:rPr lang="en-GB" sz="1050" spc="-71" dirty="0">
                <a:solidFill>
                  <a:srgbClr val="24435D"/>
                </a:solidFill>
                <a:cs typeface="Trebuchet MS"/>
              </a:rPr>
              <a:t>(Large) </a:t>
            </a:r>
            <a:r>
              <a:rPr lang="en-GB" sz="1500" b="1" spc="-34" dirty="0">
                <a:solidFill>
                  <a:srgbClr val="24435D"/>
                </a:solidFill>
                <a:cs typeface="Calibri"/>
              </a:rPr>
              <a:t>Market</a:t>
            </a:r>
            <a:endParaRPr lang="en-GB" sz="1500" dirty="0">
              <a:solidFill>
                <a:srgbClr val="24435D"/>
              </a:solidFill>
              <a:cs typeface="Calibri"/>
            </a:endParaRPr>
          </a:p>
        </p:txBody>
      </p:sp>
      <p:sp>
        <p:nvSpPr>
          <p:cNvPr id="19" name="object 186">
            <a:extLst>
              <a:ext uri="{FF2B5EF4-FFF2-40B4-BE49-F238E27FC236}">
                <a16:creationId xmlns:a16="http://schemas.microsoft.com/office/drawing/2014/main" id="{E1371F1B-22ED-455F-B7C3-2981A054C54E}"/>
              </a:ext>
            </a:extLst>
          </p:cNvPr>
          <p:cNvSpPr txBox="1"/>
          <p:nvPr/>
        </p:nvSpPr>
        <p:spPr>
          <a:xfrm>
            <a:off x="7108855" y="2700680"/>
            <a:ext cx="1552846" cy="323165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lang="en-GB" sz="2100" spc="60" dirty="0">
                <a:solidFill>
                  <a:srgbClr val="24435D"/>
                </a:solidFill>
                <a:cs typeface="Trebuchet MS"/>
              </a:rPr>
              <a:t>= </a:t>
            </a:r>
            <a:r>
              <a:rPr lang="en-GB" sz="1050" spc="-71" dirty="0">
                <a:solidFill>
                  <a:srgbClr val="24435D"/>
                </a:solidFill>
                <a:cs typeface="Trebuchet MS"/>
              </a:rPr>
              <a:t>(Great) </a:t>
            </a:r>
            <a:r>
              <a:rPr lang="en-GB" sz="1050" spc="68" dirty="0">
                <a:solidFill>
                  <a:srgbClr val="24435D"/>
                </a:solidFill>
                <a:cs typeface="Trebuchet MS"/>
              </a:rPr>
              <a:t> </a:t>
            </a:r>
            <a:r>
              <a:rPr lang="en-GB" sz="1500" b="1" spc="-30" dirty="0">
                <a:solidFill>
                  <a:srgbClr val="24435D"/>
                </a:solidFill>
                <a:cs typeface="Calibri"/>
              </a:rPr>
              <a:t>Opportunity</a:t>
            </a:r>
            <a:endParaRPr lang="en-GB" sz="1500" dirty="0">
              <a:solidFill>
                <a:srgbClr val="24435D"/>
              </a:solidFill>
              <a:cs typeface="Calibri"/>
            </a:endParaRPr>
          </a:p>
        </p:txBody>
      </p:sp>
      <p:sp>
        <p:nvSpPr>
          <p:cNvPr id="20" name="object 188">
            <a:extLst>
              <a:ext uri="{FF2B5EF4-FFF2-40B4-BE49-F238E27FC236}">
                <a16:creationId xmlns:a16="http://schemas.microsoft.com/office/drawing/2014/main" id="{2570669C-17E3-4D81-BEB7-7481017EE45C}"/>
              </a:ext>
            </a:extLst>
          </p:cNvPr>
          <p:cNvSpPr txBox="1"/>
          <p:nvPr/>
        </p:nvSpPr>
        <p:spPr>
          <a:xfrm>
            <a:off x="7107197" y="2424508"/>
            <a:ext cx="134542" cy="230832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lang="en-GB" sz="1500" spc="60" dirty="0">
                <a:solidFill>
                  <a:srgbClr val="24435D"/>
                </a:solidFill>
                <a:cs typeface="Trebuchet MS"/>
              </a:rPr>
              <a:t>+</a:t>
            </a:r>
            <a:endParaRPr lang="en-GB" sz="1500" dirty="0">
              <a:solidFill>
                <a:srgbClr val="24435D"/>
              </a:solidFill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274169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006206-F8EB-4213-B3E4-BD68DCC9BCC1}"/>
              </a:ext>
            </a:extLst>
          </p:cNvPr>
          <p:cNvSpPr/>
          <p:nvPr/>
        </p:nvSpPr>
        <p:spPr>
          <a:xfrm>
            <a:off x="0" y="-8343"/>
            <a:ext cx="9144001" cy="686438"/>
          </a:xfrm>
          <a:prstGeom prst="rect">
            <a:avLst/>
          </a:prstGeom>
          <a:solidFill>
            <a:srgbClr val="2AAB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GB" sz="3000" b="1" dirty="0">
              <a:solidFill>
                <a:srgbClr val="00444F"/>
              </a:solidFill>
              <a:latin typeface="Karbon Semibold" panose="000007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A6CBF0-FE2B-43D8-B4E2-E3040A33F019}"/>
              </a:ext>
            </a:extLst>
          </p:cNvPr>
          <p:cNvSpPr/>
          <p:nvPr/>
        </p:nvSpPr>
        <p:spPr>
          <a:xfrm>
            <a:off x="-29" y="0"/>
            <a:ext cx="9144001" cy="756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2700" b="1" dirty="0">
                <a:solidFill>
                  <a:schemeClr val="bg1"/>
                </a:solidFill>
              </a:rPr>
              <a:t>Solution / Competition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57CB23-1D1F-414E-995F-B7ED52677E97}"/>
              </a:ext>
            </a:extLst>
          </p:cNvPr>
          <p:cNvSpPr/>
          <p:nvPr/>
        </p:nvSpPr>
        <p:spPr>
          <a:xfrm>
            <a:off x="620576" y="793750"/>
            <a:ext cx="681494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26"/>
              </a:spcBef>
            </a:pPr>
            <a:r>
              <a:rPr lang="en-GB" sz="1650" b="1" spc="-38" dirty="0">
                <a:solidFill>
                  <a:srgbClr val="FFC000"/>
                </a:solidFill>
                <a:cs typeface="Calibri"/>
              </a:rPr>
              <a:t>Tell us:</a:t>
            </a:r>
          </a:p>
          <a:p>
            <a:pPr marL="335756" lvl="1" indent="-133350" algn="just">
              <a:spcBef>
                <a:spcPts val="26"/>
              </a:spcBef>
              <a:buFont typeface="Arial" panose="020B0604020202020204" pitchFamily="34" charset="0"/>
              <a:buChar char="•"/>
            </a:pPr>
            <a:r>
              <a:rPr lang="en-US" sz="1350" spc="-19" dirty="0">
                <a:solidFill>
                  <a:srgbClr val="58595B"/>
                </a:solidFill>
                <a:cs typeface="Calibri"/>
              </a:rPr>
              <a:t>Demonstrate your solution - </a:t>
            </a:r>
            <a:r>
              <a:rPr lang="en-GB" sz="1350" spc="-19" dirty="0">
                <a:solidFill>
                  <a:srgbClr val="58595B"/>
                </a:solidFill>
                <a:cs typeface="Calibri"/>
              </a:rPr>
              <a:t>What are you offering to whom? </a:t>
            </a:r>
          </a:p>
          <a:p>
            <a:pPr marL="759619" lvl="2" indent="-214313" algn="just">
              <a:spcBef>
                <a:spcPts val="26"/>
              </a:spcBef>
              <a:buFont typeface="Courier New" panose="02070309020205020404" pitchFamily="49" charset="0"/>
              <a:buChar char="o"/>
            </a:pPr>
            <a:r>
              <a:rPr lang="en-GB" sz="1350" spc="-19" dirty="0">
                <a:solidFill>
                  <a:srgbClr val="58595B"/>
                </a:solidFill>
                <a:cs typeface="Times New Roman"/>
              </a:rPr>
              <a:t>Explain your innovation / IP (protection and valuation strategy)</a:t>
            </a:r>
          </a:p>
          <a:p>
            <a:pPr marL="759619" lvl="2" indent="-214313" algn="just">
              <a:spcBef>
                <a:spcPts val="26"/>
              </a:spcBef>
              <a:buFont typeface="Courier New" panose="02070309020205020404" pitchFamily="49" charset="0"/>
              <a:buChar char="o"/>
            </a:pPr>
            <a:r>
              <a:rPr lang="en-GB" sz="1350" spc="-19" dirty="0">
                <a:solidFill>
                  <a:srgbClr val="58595B"/>
                </a:solidFill>
                <a:cs typeface="Times New Roman"/>
              </a:rPr>
              <a:t>Explain how you will keep your promise (clinical studies, lab scales…)</a:t>
            </a:r>
          </a:p>
          <a:p>
            <a:pPr marL="759619" lvl="2" indent="-214313" algn="just">
              <a:spcBef>
                <a:spcPts val="26"/>
              </a:spcBef>
              <a:buFont typeface="Courier New" panose="02070309020205020404" pitchFamily="49" charset="0"/>
              <a:buChar char="o"/>
            </a:pPr>
            <a:r>
              <a:rPr lang="en-GB" sz="1350" spc="-19" dirty="0">
                <a:solidFill>
                  <a:srgbClr val="58595B"/>
                </a:solidFill>
                <a:cs typeface="Times New Roman"/>
              </a:rPr>
              <a:t>Explain your target product profile </a:t>
            </a:r>
          </a:p>
          <a:p>
            <a:pPr algn="just">
              <a:spcBef>
                <a:spcPts val="26"/>
              </a:spcBef>
            </a:pPr>
            <a:endParaRPr lang="en-GB" sz="1050" spc="-19" dirty="0">
              <a:solidFill>
                <a:srgbClr val="58595B"/>
              </a:solidFill>
              <a:cs typeface="Times New Roman"/>
            </a:endParaRPr>
          </a:p>
          <a:p>
            <a:pPr marL="335756" lvl="1" indent="-133350" algn="just">
              <a:spcBef>
                <a:spcPts val="26"/>
              </a:spcBef>
              <a:buFont typeface="Arial" panose="020B0604020202020204" pitchFamily="34" charset="0"/>
              <a:buChar char="•"/>
            </a:pPr>
            <a:r>
              <a:rPr lang="en-GB" sz="1350" spc="-19" dirty="0">
                <a:solidFill>
                  <a:srgbClr val="58595B"/>
                </a:solidFill>
                <a:cs typeface="Calibri"/>
              </a:rPr>
              <a:t>Where do you play in the environment outlined above?</a:t>
            </a:r>
          </a:p>
          <a:p>
            <a:pPr marL="335756" lvl="1" indent="-133350" algn="just">
              <a:spcBef>
                <a:spcPts val="26"/>
              </a:spcBef>
              <a:buFont typeface="Arial" panose="020B0604020202020204" pitchFamily="34" charset="0"/>
              <a:buChar char="•"/>
            </a:pPr>
            <a:endParaRPr lang="en-GB" sz="1050" spc="-19" dirty="0">
              <a:solidFill>
                <a:srgbClr val="58595B"/>
              </a:solidFill>
              <a:cs typeface="Calibri"/>
            </a:endParaRPr>
          </a:p>
          <a:p>
            <a:pPr marL="335756" lvl="1" indent="-133350" algn="just">
              <a:spcBef>
                <a:spcPts val="26"/>
              </a:spcBef>
              <a:buFont typeface="Arial" panose="020B0604020202020204" pitchFamily="34" charset="0"/>
              <a:buChar char="•"/>
            </a:pPr>
            <a:r>
              <a:rPr lang="en-GB" sz="1350" spc="-19" dirty="0">
                <a:solidFill>
                  <a:srgbClr val="58595B"/>
                </a:solidFill>
                <a:cs typeface="Times New Roman"/>
              </a:rPr>
              <a:t>Validate your differentiation and USP</a:t>
            </a:r>
          </a:p>
          <a:p>
            <a:pPr marL="759619" lvl="2" indent="-214313" algn="just">
              <a:spcBef>
                <a:spcPts val="26"/>
              </a:spcBef>
              <a:buFont typeface="Courier New" panose="02070309020205020404" pitchFamily="49" charset="0"/>
              <a:buChar char="o"/>
            </a:pPr>
            <a:r>
              <a:rPr lang="en-GB" sz="1350" spc="-19" dirty="0">
                <a:solidFill>
                  <a:srgbClr val="58595B"/>
                </a:solidFill>
                <a:cs typeface="Times New Roman"/>
              </a:rPr>
              <a:t>What is your differentiator or unique competitive advantage?</a:t>
            </a:r>
          </a:p>
          <a:p>
            <a:pPr marL="759619" lvl="2" indent="-214313" algn="just">
              <a:spcBef>
                <a:spcPts val="26"/>
              </a:spcBef>
              <a:buFont typeface="Courier New" panose="02070309020205020404" pitchFamily="49" charset="0"/>
              <a:buChar char="o"/>
            </a:pPr>
            <a:r>
              <a:rPr lang="en-GB" sz="1350" spc="-19" dirty="0">
                <a:solidFill>
                  <a:srgbClr val="58595B"/>
                </a:solidFill>
                <a:cs typeface="Times New Roman"/>
              </a:rPr>
              <a:t>Quantify 3 to 4 key benefits you provide</a:t>
            </a:r>
          </a:p>
          <a:p>
            <a:pPr marL="0" lvl="1" algn="just">
              <a:spcBef>
                <a:spcPts val="26"/>
              </a:spcBef>
            </a:pPr>
            <a:endParaRPr lang="en-GB" sz="1050" spc="-19" dirty="0">
              <a:solidFill>
                <a:srgbClr val="58595B"/>
              </a:solidFill>
              <a:cs typeface="Times New Roman"/>
            </a:endParaRPr>
          </a:p>
          <a:p>
            <a:pPr marL="335756" lvl="1" indent="-133350" algn="just">
              <a:spcBef>
                <a:spcPts val="26"/>
              </a:spcBef>
              <a:buFont typeface="Arial" panose="020B0604020202020204" pitchFamily="34" charset="0"/>
              <a:buChar char="•"/>
            </a:pPr>
            <a:r>
              <a:rPr lang="en-GB" sz="1350" spc="-19" dirty="0">
                <a:solidFill>
                  <a:srgbClr val="58595B"/>
                </a:solidFill>
                <a:cs typeface="Calibri"/>
              </a:rPr>
              <a:t>How and why is the new solution better?</a:t>
            </a:r>
          </a:p>
          <a:p>
            <a:pPr algn="just">
              <a:spcBef>
                <a:spcPts val="26"/>
              </a:spcBef>
            </a:pPr>
            <a:endParaRPr lang="en-GB" sz="1650" b="1" spc="-38" dirty="0">
              <a:solidFill>
                <a:srgbClr val="F3C700"/>
              </a:solidFill>
              <a:cs typeface="Calibri"/>
            </a:endParaRPr>
          </a:p>
          <a:p>
            <a:pPr algn="just">
              <a:spcBef>
                <a:spcPts val="26"/>
              </a:spcBef>
            </a:pPr>
            <a:r>
              <a:rPr lang="en-GB" sz="1650" b="1" spc="-38" dirty="0">
                <a:solidFill>
                  <a:srgbClr val="FFC000"/>
                </a:solidFill>
                <a:cs typeface="Calibri"/>
              </a:rPr>
              <a:t>Key objective:</a:t>
            </a:r>
          </a:p>
          <a:p>
            <a:pPr marL="335756" indent="-133350" algn="just">
              <a:spcBef>
                <a:spcPts val="26"/>
              </a:spcBef>
              <a:buFont typeface="Arial" panose="020B0604020202020204" pitchFamily="34" charset="0"/>
              <a:buChar char="•"/>
            </a:pPr>
            <a:r>
              <a:rPr lang="en-GB" sz="1350" spc="-19" dirty="0">
                <a:solidFill>
                  <a:srgbClr val="58595B"/>
                </a:solidFill>
                <a:cs typeface="Calibri"/>
              </a:rPr>
              <a:t>Help the audience to understand:</a:t>
            </a:r>
          </a:p>
          <a:p>
            <a:pPr marL="759619" lvl="1" indent="-214313" algn="just">
              <a:spcBef>
                <a:spcPts val="26"/>
              </a:spcBef>
              <a:buFont typeface="Courier New" panose="02070309020205020404" pitchFamily="49" charset="0"/>
              <a:buChar char="o"/>
            </a:pPr>
            <a:r>
              <a:rPr lang="en-GB" sz="1350" spc="-19" dirty="0">
                <a:solidFill>
                  <a:srgbClr val="58595B"/>
                </a:solidFill>
                <a:cs typeface="Times New Roman"/>
              </a:rPr>
              <a:t>How you will solve the problem</a:t>
            </a:r>
          </a:p>
          <a:p>
            <a:pPr marL="759619" lvl="1" indent="-214313" algn="just">
              <a:spcBef>
                <a:spcPts val="26"/>
              </a:spcBef>
              <a:buFont typeface="Courier New" panose="02070309020205020404" pitchFamily="49" charset="0"/>
              <a:buChar char="o"/>
            </a:pPr>
            <a:r>
              <a:rPr lang="en-GB" sz="1350" spc="-19" dirty="0">
                <a:solidFill>
                  <a:srgbClr val="58595B"/>
                </a:solidFill>
                <a:cs typeface="Times New Roman"/>
              </a:rPr>
              <a:t>Who you are competing with</a:t>
            </a:r>
          </a:p>
          <a:p>
            <a:pPr marL="759619" lvl="1" indent="-214313" algn="just">
              <a:spcBef>
                <a:spcPts val="26"/>
              </a:spcBef>
              <a:buFont typeface="Courier New" panose="02070309020205020404" pitchFamily="49" charset="0"/>
              <a:buChar char="o"/>
            </a:pPr>
            <a:r>
              <a:rPr lang="en-GB" sz="1350" spc="-19" dirty="0">
                <a:solidFill>
                  <a:srgbClr val="58595B"/>
                </a:solidFill>
                <a:cs typeface="Times New Roman"/>
              </a:rPr>
              <a:t>Why you have a better product or solution than others</a:t>
            </a:r>
          </a:p>
          <a:p>
            <a:pPr marL="759619" lvl="1" indent="-214313" algn="just">
              <a:spcBef>
                <a:spcPts val="26"/>
              </a:spcBef>
              <a:buFont typeface="Courier New" panose="02070309020205020404" pitchFamily="49" charset="0"/>
              <a:buChar char="o"/>
            </a:pPr>
            <a:r>
              <a:rPr lang="en-GB" sz="1350" spc="-19" dirty="0">
                <a:solidFill>
                  <a:srgbClr val="58595B"/>
                </a:solidFill>
                <a:cs typeface="Times New Roman"/>
              </a:rPr>
              <a:t>How you can win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D244726-664C-49F1-B4EA-EFB1A8D67AA0}"/>
              </a:ext>
            </a:extLst>
          </p:cNvPr>
          <p:cNvSpPr txBox="1"/>
          <p:nvPr/>
        </p:nvSpPr>
        <p:spPr>
          <a:xfrm>
            <a:off x="6845179" y="803499"/>
            <a:ext cx="209834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b="1" spc="-38" dirty="0">
                <a:solidFill>
                  <a:srgbClr val="00444F"/>
                </a:solidFill>
                <a:highlight>
                  <a:srgbClr val="F3C700"/>
                </a:highlight>
                <a:cs typeface="Calibri"/>
              </a:rPr>
              <a:t>1 slide =&gt; 1 min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C2C26E3-AA3C-481F-9969-6CDD5ACA9F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51"/>
          <a:stretch/>
        </p:blipFill>
        <p:spPr>
          <a:xfrm>
            <a:off x="6464430" y="3166228"/>
            <a:ext cx="2264569" cy="62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96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006206-F8EB-4213-B3E4-BD68DCC9BCC1}"/>
              </a:ext>
            </a:extLst>
          </p:cNvPr>
          <p:cNvSpPr/>
          <p:nvPr/>
        </p:nvSpPr>
        <p:spPr>
          <a:xfrm>
            <a:off x="0" y="-8343"/>
            <a:ext cx="9144001" cy="686438"/>
          </a:xfrm>
          <a:prstGeom prst="rect">
            <a:avLst/>
          </a:prstGeom>
          <a:solidFill>
            <a:srgbClr val="2AAB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GB" sz="3000" b="1" dirty="0">
              <a:solidFill>
                <a:srgbClr val="00444F"/>
              </a:solidFill>
              <a:latin typeface="Karbon Semibold" panose="000007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A6CBF0-FE2B-43D8-B4E2-E3040A33F019}"/>
              </a:ext>
            </a:extLst>
          </p:cNvPr>
          <p:cNvSpPr/>
          <p:nvPr/>
        </p:nvSpPr>
        <p:spPr>
          <a:xfrm>
            <a:off x="-29" y="0"/>
            <a:ext cx="9144001" cy="756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2700" b="1" dirty="0">
                <a:solidFill>
                  <a:schemeClr val="bg1"/>
                </a:solidFill>
              </a:rPr>
              <a:t>Business Model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57CB23-1D1F-414E-995F-B7ED52677E97}"/>
              </a:ext>
            </a:extLst>
          </p:cNvPr>
          <p:cNvSpPr/>
          <p:nvPr/>
        </p:nvSpPr>
        <p:spPr>
          <a:xfrm>
            <a:off x="795214" y="803499"/>
            <a:ext cx="6669179" cy="4193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26"/>
              </a:spcBef>
            </a:pPr>
            <a:r>
              <a:rPr lang="en-GB" sz="1650" b="1" spc="-38" dirty="0">
                <a:solidFill>
                  <a:srgbClr val="FFC000"/>
                </a:solidFill>
                <a:cs typeface="Calibri"/>
              </a:rPr>
              <a:t>Tell us:</a:t>
            </a:r>
          </a:p>
          <a:p>
            <a:pPr marL="335756" indent="-133350" algn="just" defTabSz="134541">
              <a:spcBef>
                <a:spcPts val="26"/>
              </a:spcBef>
              <a:buFont typeface="Arial" panose="020B0604020202020204" pitchFamily="34" charset="0"/>
              <a:buChar char="•"/>
            </a:pPr>
            <a:r>
              <a:rPr lang="en-GB" sz="1350" spc="-19" dirty="0">
                <a:solidFill>
                  <a:srgbClr val="58595B"/>
                </a:solidFill>
                <a:cs typeface="Calibri"/>
              </a:rPr>
              <a:t>How you will make money:</a:t>
            </a:r>
          </a:p>
          <a:p>
            <a:pPr marL="759619" lvl="1" indent="-214313" algn="just" defTabSz="134541">
              <a:spcBef>
                <a:spcPts val="26"/>
              </a:spcBef>
              <a:buFont typeface="Courier New" panose="02070309020205020404" pitchFamily="49" charset="0"/>
              <a:buChar char="o"/>
            </a:pPr>
            <a:r>
              <a:rPr lang="en-GB" sz="1350" spc="-19" dirty="0">
                <a:solidFill>
                  <a:srgbClr val="58595B"/>
                </a:solidFill>
                <a:cs typeface="Calibri"/>
              </a:rPr>
              <a:t>What does your business model look like?</a:t>
            </a:r>
          </a:p>
          <a:p>
            <a:pPr marL="1102519" lvl="2" indent="-214313" algn="just" defTabSz="134541">
              <a:spcBef>
                <a:spcPts val="26"/>
              </a:spcBef>
              <a:buFont typeface="Wingdings" panose="05000000000000000000" pitchFamily="2" charset="2"/>
              <a:buChar char="v"/>
            </a:pPr>
            <a:r>
              <a:rPr lang="en-GB" sz="1350" spc="-19" dirty="0">
                <a:solidFill>
                  <a:srgbClr val="58595B"/>
                </a:solidFill>
                <a:cs typeface="Calibri"/>
              </a:rPr>
              <a:t>Own programme development</a:t>
            </a:r>
          </a:p>
          <a:p>
            <a:pPr marL="1102519" lvl="2" indent="-214313" algn="just" defTabSz="134541">
              <a:spcBef>
                <a:spcPts val="26"/>
              </a:spcBef>
              <a:buFont typeface="Wingdings" panose="05000000000000000000" pitchFamily="2" charset="2"/>
              <a:buChar char="v"/>
            </a:pPr>
            <a:r>
              <a:rPr lang="en-GB" sz="1350" spc="-19" dirty="0">
                <a:solidFill>
                  <a:srgbClr val="58595B"/>
                </a:solidFill>
                <a:cs typeface="Calibri"/>
              </a:rPr>
              <a:t>Partnering</a:t>
            </a:r>
          </a:p>
          <a:p>
            <a:pPr marL="1102519" lvl="2" indent="-214313" algn="just" defTabSz="134541">
              <a:spcBef>
                <a:spcPts val="26"/>
              </a:spcBef>
              <a:buFont typeface="Wingdings" panose="05000000000000000000" pitchFamily="2" charset="2"/>
              <a:buChar char="v"/>
            </a:pPr>
            <a:r>
              <a:rPr lang="en-GB" sz="1350" spc="-19" dirty="0">
                <a:solidFill>
                  <a:srgbClr val="58595B"/>
                </a:solidFill>
                <a:cs typeface="Calibri"/>
              </a:rPr>
              <a:t>What are your financing sources</a:t>
            </a:r>
          </a:p>
          <a:p>
            <a:pPr marL="0" lvl="2" algn="just" defTabSz="134541">
              <a:spcBef>
                <a:spcPts val="26"/>
              </a:spcBef>
              <a:buFontTx/>
              <a:buChar char="-"/>
            </a:pPr>
            <a:endParaRPr lang="en-GB" sz="1350" spc="-19" dirty="0">
              <a:solidFill>
                <a:srgbClr val="58595B"/>
              </a:solidFill>
              <a:cs typeface="Calibri"/>
            </a:endParaRPr>
          </a:p>
          <a:p>
            <a:pPr marL="759619" lvl="1" indent="-214313" algn="just" defTabSz="134541">
              <a:spcBef>
                <a:spcPts val="26"/>
              </a:spcBef>
              <a:buFont typeface="Courier New" panose="02070309020205020404" pitchFamily="49" charset="0"/>
              <a:buChar char="o"/>
            </a:pPr>
            <a:r>
              <a:rPr lang="en-GB" sz="1350" spc="-19" dirty="0">
                <a:solidFill>
                  <a:srgbClr val="58595B"/>
                </a:solidFill>
                <a:cs typeface="Calibri"/>
              </a:rPr>
              <a:t>How will you provide an exit for investors?</a:t>
            </a:r>
          </a:p>
          <a:p>
            <a:pPr marL="1102519" lvl="2" indent="-214313" algn="just" defTabSz="134541">
              <a:spcBef>
                <a:spcPts val="26"/>
              </a:spcBef>
              <a:buFont typeface="Wingdings" panose="05000000000000000000" pitchFamily="2" charset="2"/>
              <a:buChar char="v"/>
            </a:pPr>
            <a:r>
              <a:rPr lang="fr-FR" sz="1350" spc="-19" dirty="0">
                <a:solidFill>
                  <a:srgbClr val="58595B"/>
                </a:solidFill>
                <a:cs typeface="Calibri"/>
              </a:rPr>
              <a:t>M&amp;A </a:t>
            </a:r>
          </a:p>
          <a:p>
            <a:pPr marL="1102519" lvl="2" indent="-214313" algn="just" defTabSz="134541">
              <a:spcBef>
                <a:spcPts val="26"/>
              </a:spcBef>
              <a:buFont typeface="Wingdings" panose="05000000000000000000" pitchFamily="2" charset="2"/>
              <a:buChar char="v"/>
            </a:pPr>
            <a:r>
              <a:rPr lang="fr-FR" sz="1350" spc="-19" dirty="0">
                <a:solidFill>
                  <a:srgbClr val="58595B"/>
                </a:solidFill>
                <a:cs typeface="Calibri"/>
              </a:rPr>
              <a:t>IPO </a:t>
            </a:r>
          </a:p>
          <a:p>
            <a:pPr marL="1102519" lvl="2" indent="-214313" algn="just" defTabSz="134541">
              <a:spcBef>
                <a:spcPts val="26"/>
              </a:spcBef>
              <a:buFont typeface="Wingdings" panose="05000000000000000000" pitchFamily="2" charset="2"/>
              <a:buChar char="v"/>
            </a:pPr>
            <a:r>
              <a:rPr lang="en-GB" sz="1350" spc="-19" dirty="0">
                <a:solidFill>
                  <a:srgbClr val="58595B"/>
                </a:solidFill>
                <a:cs typeface="Calibri"/>
              </a:rPr>
              <a:t>Potential partnerships and collaborations</a:t>
            </a:r>
          </a:p>
          <a:p>
            <a:pPr marL="1102519" lvl="2" indent="-214313" algn="just" defTabSz="134541">
              <a:spcBef>
                <a:spcPts val="26"/>
              </a:spcBef>
              <a:buFont typeface="Wingdings" panose="05000000000000000000" pitchFamily="2" charset="2"/>
              <a:buChar char="v"/>
            </a:pPr>
            <a:r>
              <a:rPr lang="en-GB" sz="1350" spc="-19" dirty="0">
                <a:solidFill>
                  <a:srgbClr val="58595B"/>
                </a:solidFill>
                <a:cs typeface="Calibri"/>
              </a:rPr>
              <a:t>Own commercialisation</a:t>
            </a:r>
          </a:p>
          <a:p>
            <a:pPr marL="0" lvl="2" algn="just" defTabSz="134541">
              <a:spcBef>
                <a:spcPts val="26"/>
              </a:spcBef>
              <a:buFontTx/>
              <a:buChar char="-"/>
            </a:pPr>
            <a:endParaRPr lang="en-GB" sz="1350" spc="-19" dirty="0">
              <a:solidFill>
                <a:srgbClr val="58595B"/>
              </a:solidFill>
              <a:cs typeface="Calibri"/>
            </a:endParaRPr>
          </a:p>
          <a:p>
            <a:pPr marL="335756" lvl="2" indent="-133350" algn="just" defTabSz="134541">
              <a:spcBef>
                <a:spcPts val="26"/>
              </a:spcBef>
              <a:buFont typeface="Arial" panose="020B0604020202020204" pitchFamily="34" charset="0"/>
              <a:buChar char="•"/>
            </a:pPr>
            <a:r>
              <a:rPr lang="en-GB" sz="1350" spc="-19" dirty="0">
                <a:solidFill>
                  <a:srgbClr val="58595B"/>
                </a:solidFill>
                <a:cs typeface="Calibri"/>
              </a:rPr>
              <a:t>What milestones are you going to realistically hit: what is your roadmap?</a:t>
            </a:r>
          </a:p>
          <a:p>
            <a:pPr marL="335756" lvl="2" indent="-133350" algn="just" defTabSz="134541">
              <a:spcBef>
                <a:spcPts val="26"/>
              </a:spcBef>
              <a:buFont typeface="Arial" panose="020B0604020202020204" pitchFamily="34" charset="0"/>
              <a:buChar char="•"/>
            </a:pPr>
            <a:endParaRPr lang="en-GB" sz="1350" spc="-19" dirty="0">
              <a:solidFill>
                <a:srgbClr val="58595B"/>
              </a:solidFill>
              <a:cs typeface="Calibri"/>
            </a:endParaRPr>
          </a:p>
          <a:p>
            <a:pPr marL="335756" lvl="2" indent="-133350" algn="just" defTabSz="134541">
              <a:spcBef>
                <a:spcPts val="26"/>
              </a:spcBef>
              <a:buFont typeface="Arial" panose="020B0604020202020204" pitchFamily="34" charset="0"/>
              <a:buChar char="•"/>
            </a:pPr>
            <a:r>
              <a:rPr lang="en-GB" sz="1350" spc="-19" dirty="0">
                <a:solidFill>
                  <a:srgbClr val="58595B"/>
                </a:solidFill>
                <a:cs typeface="Calibri"/>
              </a:rPr>
              <a:t>What is you go-to market strategy?</a:t>
            </a:r>
          </a:p>
          <a:p>
            <a:pPr algn="just">
              <a:spcBef>
                <a:spcPts val="26"/>
              </a:spcBef>
            </a:pPr>
            <a:endParaRPr lang="en-GB" sz="1650" b="1" spc="-38" dirty="0">
              <a:solidFill>
                <a:srgbClr val="E95436"/>
              </a:solidFill>
              <a:cs typeface="Calibri"/>
            </a:endParaRPr>
          </a:p>
          <a:p>
            <a:pPr algn="just">
              <a:spcBef>
                <a:spcPts val="26"/>
              </a:spcBef>
            </a:pPr>
            <a:r>
              <a:rPr lang="en-GB" sz="1650" b="1" spc="-38" dirty="0">
                <a:solidFill>
                  <a:srgbClr val="FFC000"/>
                </a:solidFill>
                <a:cs typeface="Calibri"/>
              </a:rPr>
              <a:t>Key objective:</a:t>
            </a:r>
          </a:p>
          <a:p>
            <a:pPr algn="just" defTabSz="134541">
              <a:spcBef>
                <a:spcPts val="26"/>
              </a:spcBef>
            </a:pPr>
            <a:r>
              <a:rPr lang="en-GB" sz="1350" spc="-19" dirty="0">
                <a:solidFill>
                  <a:srgbClr val="58595B"/>
                </a:solidFill>
                <a:cs typeface="Calibri"/>
              </a:rPr>
              <a:t>Explain how you are going to implement your innovation and to make return on the investment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D244726-664C-49F1-B4EA-EFB1A8D67AA0}"/>
              </a:ext>
            </a:extLst>
          </p:cNvPr>
          <p:cNvSpPr txBox="1"/>
          <p:nvPr/>
        </p:nvSpPr>
        <p:spPr>
          <a:xfrm>
            <a:off x="6845179" y="803499"/>
            <a:ext cx="209834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b="1" spc="-38" dirty="0">
                <a:solidFill>
                  <a:srgbClr val="00444F"/>
                </a:solidFill>
                <a:highlight>
                  <a:srgbClr val="F3C700"/>
                </a:highlight>
                <a:cs typeface="Calibri"/>
              </a:rPr>
              <a:t>1 slide =&gt; 1 min</a:t>
            </a:r>
          </a:p>
        </p:txBody>
      </p:sp>
    </p:spTree>
    <p:extLst>
      <p:ext uri="{BB962C8B-B14F-4D97-AF65-F5344CB8AC3E}">
        <p14:creationId xmlns:p14="http://schemas.microsoft.com/office/powerpoint/2010/main" val="210363396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Nuances de gri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7739</TotalTime>
  <Words>992</Words>
  <Application>Microsoft Office PowerPoint</Application>
  <PresentationFormat>Affichage à l'écran (16:9)</PresentationFormat>
  <Paragraphs>182</Paragraphs>
  <Slides>11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Courier New</vt:lpstr>
      <vt:lpstr>Futura LT Book</vt:lpstr>
      <vt:lpstr>FuturaPT-Book</vt:lpstr>
      <vt:lpstr>Karbon Semibold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Les Lunettes Bleues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la partie</dc:title>
  <dc:creator>LLB</dc:creator>
  <cp:lastModifiedBy>Soukeïna MAIMOUN</cp:lastModifiedBy>
  <cp:revision>372</cp:revision>
  <cp:lastPrinted>2016-04-15T07:23:27Z</cp:lastPrinted>
  <dcterms:created xsi:type="dcterms:W3CDTF">2015-05-28T09:30:41Z</dcterms:created>
  <dcterms:modified xsi:type="dcterms:W3CDTF">2021-11-12T11:31:49Z</dcterms:modified>
</cp:coreProperties>
</file>